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64" r:id="rId4"/>
    <p:sldId id="258" r:id="rId5"/>
    <p:sldId id="263" r:id="rId6"/>
    <p:sldId id="259" r:id="rId7"/>
    <p:sldId id="268" r:id="rId8"/>
    <p:sldId id="262" r:id="rId9"/>
    <p:sldId id="265" r:id="rId10"/>
    <p:sldId id="266" r:id="rId11"/>
    <p:sldId id="267" r:id="rId12"/>
    <p:sldId id="261" r:id="rId13"/>
    <p:sldId id="271" r:id="rId14"/>
    <p:sldId id="269" r:id="rId15"/>
    <p:sldId id="274" r:id="rId16"/>
    <p:sldId id="273" r:id="rId17"/>
    <p:sldId id="272" r:id="rId18"/>
    <p:sldId id="275" r:id="rId19"/>
    <p:sldId id="299" r:id="rId20"/>
    <p:sldId id="276" r:id="rId21"/>
    <p:sldId id="284" r:id="rId22"/>
    <p:sldId id="277" r:id="rId23"/>
    <p:sldId id="278" r:id="rId24"/>
    <p:sldId id="294" r:id="rId25"/>
    <p:sldId id="283" r:id="rId26"/>
    <p:sldId id="279" r:id="rId27"/>
    <p:sldId id="285" r:id="rId28"/>
    <p:sldId id="286" r:id="rId29"/>
    <p:sldId id="288" r:id="rId30"/>
    <p:sldId id="287" r:id="rId31"/>
    <p:sldId id="291" r:id="rId32"/>
    <p:sldId id="289" r:id="rId33"/>
    <p:sldId id="297" r:id="rId34"/>
    <p:sldId id="296" r:id="rId35"/>
    <p:sldId id="292" r:id="rId36"/>
    <p:sldId id="293" r:id="rId37"/>
    <p:sldId id="290" r:id="rId38"/>
    <p:sldId id="300" r:id="rId39"/>
    <p:sldId id="280" r:id="rId40"/>
    <p:sldId id="281" r:id="rId41"/>
    <p:sldId id="301"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F48B67-5E2D-4756-87E0-1EC60BCBCA77}">
          <p14:sldIdLst>
            <p14:sldId id="256"/>
            <p14:sldId id="257"/>
          </p14:sldIdLst>
        </p14:section>
        <p14:section name="introducao" id="{31DAC6DA-F013-4CF3-B5E1-1FC225AD9103}">
          <p14:sldIdLst>
            <p14:sldId id="264"/>
            <p14:sldId id="258"/>
            <p14:sldId id="263"/>
            <p14:sldId id="259"/>
          </p14:sldIdLst>
        </p14:section>
        <p14:section name="renderer" id="{43B9C984-BC8B-4A53-8B84-CD8908ED346C}">
          <p14:sldIdLst>
            <p14:sldId id="268"/>
            <p14:sldId id="262"/>
            <p14:sldId id="265"/>
            <p14:sldId id="266"/>
            <p14:sldId id="267"/>
            <p14:sldId id="261"/>
            <p14:sldId id="271"/>
            <p14:sldId id="269"/>
            <p14:sldId id="274"/>
            <p14:sldId id="273"/>
            <p14:sldId id="272"/>
            <p14:sldId id="275"/>
            <p14:sldId id="299"/>
            <p14:sldId id="276"/>
            <p14:sldId id="284"/>
          </p14:sldIdLst>
        </p14:section>
        <p14:section name="geometrias" id="{F2E8DA97-39EF-4B94-B32E-DDF3B7923DBB}">
          <p14:sldIdLst>
            <p14:sldId id="277"/>
            <p14:sldId id="278"/>
            <p14:sldId id="294"/>
            <p14:sldId id="283"/>
            <p14:sldId id="279"/>
            <p14:sldId id="285"/>
          </p14:sldIdLst>
        </p14:section>
        <p14:section name="materiais" id="{D9F0AE2E-3E84-47B8-AF30-6DCFB677DAE8}">
          <p14:sldIdLst>
            <p14:sldId id="286"/>
            <p14:sldId id="288"/>
            <p14:sldId id="287"/>
            <p14:sldId id="291"/>
            <p14:sldId id="289"/>
            <p14:sldId id="297"/>
            <p14:sldId id="296"/>
            <p14:sldId id="292"/>
            <p14:sldId id="293"/>
            <p14:sldId id="290"/>
            <p14:sldId id="300"/>
          </p14:sldIdLst>
        </p14:section>
        <p14:section name="conclusao" id="{FDD4A5BC-709A-4FA8-BC2F-E8C64244A125}">
          <p14:sldIdLst>
            <p14:sldId id="280"/>
            <p14:sldId id="281"/>
            <p14:sldId id="301"/>
            <p14:sldId id="298"/>
          </p14:sldIdLst>
        </p14:section>
      </p14:sectionLst>
    </p:ext>
    <p:ext uri="{EFAFB233-063F-42B5-8137-9DF3F51BA10A}">
      <p15:sldGuideLst xmlns:p15="http://schemas.microsoft.com/office/powerpoint/2012/main">
        <p15:guide id="1" orient="horz" pos="4008" userDrawn="1">
          <p15:clr>
            <a:srgbClr val="A4A3A4"/>
          </p15:clr>
        </p15:guide>
        <p15:guide id="2" pos="144" userDrawn="1">
          <p15:clr>
            <a:srgbClr val="A4A3A4"/>
          </p15:clr>
        </p15:guide>
        <p15:guide id="3" pos="2016" userDrawn="1">
          <p15:clr>
            <a:srgbClr val="A4A3A4"/>
          </p15:clr>
        </p15:guide>
        <p15:guide id="5" pos="7488" userDrawn="1">
          <p15:clr>
            <a:srgbClr val="A4A3A4"/>
          </p15:clr>
        </p15:guide>
        <p15:guide id="7" pos="6096" userDrawn="1">
          <p15:clr>
            <a:srgbClr val="A4A3A4"/>
          </p15:clr>
        </p15:guide>
        <p15:guide id="8" pos="7348" userDrawn="1">
          <p15:clr>
            <a:srgbClr val="A4A3A4"/>
          </p15:clr>
        </p15:guide>
        <p15:guide id="9" pos="6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2009" autoAdjust="0"/>
  </p:normalViewPr>
  <p:slideViewPr>
    <p:cSldViewPr snapToGrid="0">
      <p:cViewPr>
        <p:scale>
          <a:sx n="75" d="100"/>
          <a:sy n="75" d="100"/>
        </p:scale>
        <p:origin x="1842" y="162"/>
      </p:cViewPr>
      <p:guideLst>
        <p:guide orient="horz" pos="4008"/>
        <p:guide pos="144"/>
        <p:guide pos="2016"/>
        <p:guide pos="7488"/>
        <p:guide pos="6096"/>
        <p:guide pos="7348"/>
        <p:guide pos="6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D0B118-8A6D-457D-89C2-D690D9691E27}" type="datetimeFigureOut">
              <a:rPr lang="en-US" smtClean="0"/>
              <a:t>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ECC61-9692-48B0-A903-2F113F1BFE0E}" type="slidenum">
              <a:rPr lang="en-US" smtClean="0"/>
              <a:t>‹#›</a:t>
            </a:fld>
            <a:endParaRPr lang="en-US"/>
          </a:p>
        </p:txBody>
      </p:sp>
    </p:spTree>
    <p:extLst>
      <p:ext uri="{BB962C8B-B14F-4D97-AF65-F5344CB8AC3E}">
        <p14:creationId xmlns:p14="http://schemas.microsoft.com/office/powerpoint/2010/main" val="1794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microsoft/cascadia-code"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estg.ipp.pt/comunicacao"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reejs.org/docs/#api/objects/Mesh"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iscoverthreejs.com/book/first-steps/first-scene/" TargetMode="External"/><Relationship Id="rId5" Type="http://schemas.openxmlformats.org/officeDocument/2006/relationships/hyperlink" Target="https://threejs.org/docs/#Reference/Core/BufferGeometry" TargetMode="External"/><Relationship Id="rId4" Type="http://schemas.openxmlformats.org/officeDocument/2006/relationships/hyperlink" Target="https://threejs.org/docs/#Reference/Core/Geometr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hreejs.org/docs/#api/en/math/Colo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iscoverthreejs.com/book/introduction/javascript-tutorial-1/#recursion"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iscoverthreejs.com/book/first-steps/lights-color-ac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oordinate_system" TargetMode="External"/><Relationship Id="rId7" Type="http://schemas.openxmlformats.org/officeDocument/2006/relationships/hyperlink" Target="https://discoverthreejs.com/book/first-steps/first-scen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Orthographic_projection" TargetMode="External"/><Relationship Id="rId5" Type="http://schemas.openxmlformats.org/officeDocument/2006/relationships/hyperlink" Target="https://threejs.org/docs/#api/cameras/OrthographicCamera" TargetMode="External"/><Relationship Id="rId4" Type="http://schemas.openxmlformats.org/officeDocument/2006/relationships/hyperlink" Target="https://threejs.org/docs/#api/cameras/PerspectiveCamera"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Fontes:</a:t>
            </a:r>
          </a:p>
          <a:p>
            <a:pPr marL="171450" indent="-171450">
              <a:buFont typeface="Arial" panose="020B0604020202020204" pitchFamily="34" charset="0"/>
              <a:buChar char="•"/>
            </a:pPr>
            <a:r>
              <a:rPr lang="en-US" dirty="0">
                <a:hlinkClick r:id="rId3"/>
              </a:rPr>
              <a:t>https://github.com/microsoft/cascadia-code</a:t>
            </a:r>
            <a:endParaRPr lang="en-US" dirty="0"/>
          </a:p>
          <a:p>
            <a:pPr marL="171450" indent="-171450">
              <a:buFont typeface="Arial" panose="020B0604020202020204" pitchFamily="34" charset="0"/>
              <a:buChar char="•"/>
            </a:pPr>
            <a:r>
              <a:rPr lang="en-US" dirty="0">
                <a:hlinkClick r:id="rId4"/>
              </a:rPr>
              <a:t>https://www.estg.ipp.pt/comunicacao</a:t>
            </a:r>
            <a:endParaRPr lang="en-US" dirty="0"/>
          </a:p>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a:t>
            </a:fld>
            <a:endParaRPr lang="en-US"/>
          </a:p>
        </p:txBody>
      </p:sp>
    </p:spTree>
    <p:extLst>
      <p:ext uri="{BB962C8B-B14F-4D97-AF65-F5344CB8AC3E}">
        <p14:creationId xmlns:p14="http://schemas.microsoft.com/office/powerpoint/2010/main" val="256775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do this, we’ll use a kind of object called a </a:t>
            </a:r>
            <a:r>
              <a:rPr lang="en-US" sz="1200" b="0" i="0" u="none" strike="noStrike" kern="1200" dirty="0">
                <a:solidFill>
                  <a:schemeClr val="tx1"/>
                </a:solidFill>
                <a:effectLst/>
                <a:latin typeface="+mn-lt"/>
                <a:ea typeface="+mn-ea"/>
                <a:cs typeface="+mn-cs"/>
                <a:hlinkClick r:id="rId3"/>
              </a:rPr>
              <a:t>Mesh</a:t>
            </a:r>
            <a:r>
              <a:rPr lang="en-US" sz="1200" b="0" i="0" kern="1200" dirty="0">
                <a:solidFill>
                  <a:schemeClr val="tx1"/>
                </a:solidFill>
                <a:effectLst/>
                <a:latin typeface="+mn-lt"/>
                <a:ea typeface="+mn-ea"/>
                <a:cs typeface="+mn-cs"/>
              </a:rPr>
              <a:t>, which consists of three components - a </a:t>
            </a:r>
            <a:r>
              <a:rPr lang="en-US" sz="1200" b="0" i="0" u="none" strike="noStrike" kern="1200" dirty="0">
                <a:solidFill>
                  <a:schemeClr val="tx1"/>
                </a:solidFill>
                <a:effectLst/>
                <a:latin typeface="+mn-lt"/>
                <a:ea typeface="+mn-ea"/>
                <a:cs typeface="+mn-cs"/>
                <a:hlinkClick r:id="rId4"/>
              </a:rPr>
              <a:t>Geometry</a:t>
            </a:r>
            <a:r>
              <a:rPr lang="en-US" sz="1200" b="0" i="0" kern="1200" dirty="0">
                <a:solidFill>
                  <a:schemeClr val="tx1"/>
                </a:solidFill>
                <a:effectLst/>
                <a:latin typeface="+mn-lt"/>
                <a:ea typeface="+mn-ea"/>
                <a:cs typeface="+mn-cs"/>
              </a:rPr>
              <a:t> (or rather a </a:t>
            </a:r>
            <a:r>
              <a:rPr lang="en-US" sz="1200" b="0" i="0" u="none" strike="noStrike" kern="1200" dirty="0" err="1">
                <a:solidFill>
                  <a:schemeClr val="tx1"/>
                </a:solidFill>
                <a:effectLst/>
                <a:latin typeface="+mn-lt"/>
                <a:ea typeface="+mn-ea"/>
                <a:cs typeface="+mn-cs"/>
                <a:hlinkClick r:id="rId5"/>
              </a:rPr>
              <a:t>BufferGeometry</a:t>
            </a:r>
            <a:r>
              <a:rPr lang="en-US" sz="1200" b="0" i="0" kern="1200" dirty="0">
                <a:solidFill>
                  <a:schemeClr val="tx1"/>
                </a:solidFill>
                <a:effectLst/>
                <a:latin typeface="+mn-lt"/>
                <a:ea typeface="+mn-ea"/>
                <a:cs typeface="+mn-cs"/>
              </a:rPr>
              <a:t>, but more on that below), a </a:t>
            </a:r>
            <a:r>
              <a:rPr lang="en-US" dirty="0"/>
              <a:t>Material</a:t>
            </a:r>
            <a:r>
              <a:rPr lang="en-US" sz="1200" b="0" i="0" kern="1200" dirty="0">
                <a:solidFill>
                  <a:schemeClr val="tx1"/>
                </a:solidFill>
                <a:effectLst/>
                <a:latin typeface="+mn-lt"/>
                <a:ea typeface="+mn-ea"/>
                <a:cs typeface="+mn-cs"/>
              </a:rPr>
              <a:t>, and the </a:t>
            </a:r>
            <a:r>
              <a:rPr lang="en-US" dirty="0"/>
              <a:t>Mesh</a:t>
            </a:r>
            <a:r>
              <a:rPr lang="en-US" sz="1200" b="0" i="0" kern="1200" dirty="0">
                <a:solidFill>
                  <a:schemeClr val="tx1"/>
                </a:solidFill>
                <a:effectLst/>
                <a:latin typeface="+mn-lt"/>
                <a:ea typeface="+mn-ea"/>
                <a:cs typeface="+mn-cs"/>
              </a:rPr>
              <a:t> itself, which is a holder for the </a:t>
            </a:r>
            <a:r>
              <a:rPr lang="en-US" dirty="0"/>
              <a:t>geometry</a:t>
            </a:r>
            <a:r>
              <a:rPr lang="en-US" sz="1200" b="0" i="0" kern="1200" dirty="0">
                <a:solidFill>
                  <a:schemeClr val="tx1"/>
                </a:solidFill>
                <a:effectLst/>
                <a:latin typeface="+mn-lt"/>
                <a:ea typeface="+mn-ea"/>
                <a:cs typeface="+mn-cs"/>
              </a:rPr>
              <a:t> and </a:t>
            </a:r>
            <a:r>
              <a:rPr lang="en-US" dirty="0"/>
              <a:t>material</a:t>
            </a:r>
            <a:r>
              <a:rPr lang="en-US" sz="1200" b="0" i="0" kern="1200" dirty="0">
                <a:solidFill>
                  <a:schemeClr val="tx1"/>
                </a:solidFill>
                <a:effectLst/>
                <a:latin typeface="+mn-lt"/>
                <a:ea typeface="+mn-ea"/>
                <a:cs typeface="+mn-cs"/>
              </a:rPr>
              <a:t> and is used to set the position of the object inside the scene. We’ll make the </a:t>
            </a:r>
            <a:r>
              <a:rPr lang="en-US" dirty="0"/>
              <a:t>geometry</a:t>
            </a:r>
            <a:r>
              <a:rPr lang="en-US" sz="1200" b="0" i="0" kern="1200" dirty="0">
                <a:solidFill>
                  <a:schemeClr val="tx1"/>
                </a:solidFill>
                <a:effectLst/>
                <a:latin typeface="+mn-lt"/>
                <a:ea typeface="+mn-ea"/>
                <a:cs typeface="+mn-cs"/>
              </a:rPr>
              <a:t> and </a:t>
            </a:r>
            <a:r>
              <a:rPr lang="en-US" dirty="0"/>
              <a:t>material</a:t>
            </a:r>
            <a:r>
              <a:rPr lang="en-US" sz="1200" b="0" i="0" kern="1200" dirty="0">
                <a:solidFill>
                  <a:schemeClr val="tx1"/>
                </a:solidFill>
                <a:effectLst/>
                <a:latin typeface="+mn-lt"/>
                <a:ea typeface="+mn-ea"/>
                <a:cs typeface="+mn-cs"/>
              </a:rPr>
              <a:t> first, and then create the </a:t>
            </a:r>
            <a:r>
              <a:rPr lang="en-US" dirty="0"/>
              <a:t>mesh</a:t>
            </a:r>
            <a:r>
              <a:rPr lang="en-US" sz="1200" b="0" i="0" kern="1200" dirty="0">
                <a:solidFill>
                  <a:schemeClr val="tx1"/>
                </a:solidFill>
                <a:effectLst/>
                <a:latin typeface="+mn-lt"/>
                <a:ea typeface="+mn-ea"/>
                <a:cs typeface="+mn-cs"/>
              </a:rPr>
              <a:t> to hold them.</a:t>
            </a:r>
          </a:p>
          <a:p>
            <a:endParaRPr lang="en-US" sz="1200" b="0" i="0" kern="1200" dirty="0">
              <a:solidFill>
                <a:schemeClr val="tx1"/>
              </a:solidFill>
              <a:effectLst/>
              <a:latin typeface="+mn-lt"/>
              <a:ea typeface="+mn-ea"/>
              <a:cs typeface="+mn-cs"/>
            </a:endParaRPr>
          </a:p>
          <a:p>
            <a:r>
              <a:rPr lang="en-US" dirty="0">
                <a:hlinkClick r:id="rId6"/>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21</a:t>
            </a:fld>
            <a:endParaRPr lang="en-US"/>
          </a:p>
        </p:txBody>
      </p:sp>
    </p:spTree>
    <p:extLst>
      <p:ext uri="{BB962C8B-B14F-4D97-AF65-F5344CB8AC3E}">
        <p14:creationId xmlns:p14="http://schemas.microsoft.com/office/powerpoint/2010/main" val="261793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geometry of an object defines its shape. If we create a box-shaped geometry (like we are doing here), our mesh will be shaped like a box. If we create a sphere shaped geometry, our mesh will be shaped like a sphere. If we create a cat-shaped geometry, our mesh will be shaped like a cat, and so on.</a:t>
            </a:r>
          </a:p>
          <a:p>
            <a:endParaRPr lang="en-US" sz="1200" b="0" i="0" kern="1200" dirty="0">
              <a:solidFill>
                <a:schemeClr val="tx1"/>
              </a:solidFill>
              <a:effectLst/>
              <a:latin typeface="+mn-lt"/>
              <a:ea typeface="+mn-ea"/>
              <a:cs typeface="+mn-cs"/>
            </a:endParaRPr>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22</a:t>
            </a:fld>
            <a:endParaRPr lang="en-US"/>
          </a:p>
        </p:txBody>
      </p:sp>
    </p:spTree>
    <p:extLst>
      <p:ext uri="{BB962C8B-B14F-4D97-AF65-F5344CB8AC3E}">
        <p14:creationId xmlns:p14="http://schemas.microsoft.com/office/powerpoint/2010/main" val="336908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Materials define the surface properties of objects - that is, which material that the object looks like it is made from. Where the geometry tells us that the mesh is a box, or a car, or a cat, the material tells us that it’s a metal box, or a stone car, or a red-painted cat.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28</a:t>
            </a:fld>
            <a:endParaRPr lang="en-US"/>
          </a:p>
        </p:txBody>
      </p:sp>
    </p:spTree>
    <p:extLst>
      <p:ext uri="{BB962C8B-B14F-4D97-AF65-F5344CB8AC3E}">
        <p14:creationId xmlns:p14="http://schemas.microsoft.com/office/powerpoint/2010/main" val="211569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properties of type </a:t>
            </a:r>
            <a:r>
              <a:rPr lang="en-US" sz="1200" b="0" i="0" kern="1200" dirty="0" err="1">
                <a:solidFill>
                  <a:schemeClr val="tx1"/>
                </a:solidFill>
                <a:effectLst/>
                <a:latin typeface="+mn-lt"/>
                <a:ea typeface="+mn-ea"/>
                <a:cs typeface="+mn-cs"/>
                <a:hlinkClick r:id="rId3"/>
              </a:rPr>
              <a:t>THREE.Color</a:t>
            </a:r>
            <a:r>
              <a:rPr lang="en-US" sz="1200" b="0" i="0" kern="1200" dirty="0">
                <a:solidFill>
                  <a:schemeClr val="tx1"/>
                </a:solidFill>
                <a:effectLst/>
                <a:latin typeface="+mn-lt"/>
                <a:ea typeface="+mn-ea"/>
                <a:cs typeface="+mn-cs"/>
              </a:rPr>
              <a:t> have multiple ways to be set.</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29</a:t>
            </a:fld>
            <a:endParaRPr lang="en-US"/>
          </a:p>
        </p:txBody>
      </p:sp>
    </p:spTree>
    <p:extLst>
      <p:ext uri="{BB962C8B-B14F-4D97-AF65-F5344CB8AC3E}">
        <p14:creationId xmlns:p14="http://schemas.microsoft.com/office/powerpoint/2010/main" val="2879294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30</a:t>
            </a:fld>
            <a:endParaRPr lang="en-US"/>
          </a:p>
        </p:txBody>
      </p:sp>
    </p:spTree>
    <p:extLst>
      <p:ext uri="{BB962C8B-B14F-4D97-AF65-F5344CB8AC3E}">
        <p14:creationId xmlns:p14="http://schemas.microsoft.com/office/powerpoint/2010/main" val="538085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31</a:t>
            </a:fld>
            <a:endParaRPr lang="en-US"/>
          </a:p>
        </p:txBody>
      </p:sp>
    </p:spTree>
    <p:extLst>
      <p:ext uri="{BB962C8B-B14F-4D97-AF65-F5344CB8AC3E}">
        <p14:creationId xmlns:p14="http://schemas.microsoft.com/office/powerpoint/2010/main" val="2552872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solidFill>
                  <a:schemeClr val="bg1">
                    <a:lumMod val="50000"/>
                  </a:schemeClr>
                </a:solidFill>
                <a:latin typeface="Cascadia Code" panose="00000509000000000000" pitchFamily="49" charset="0"/>
              </a:rPr>
              <a:t>O </a:t>
            </a:r>
            <a:r>
              <a:rPr lang="en-US" sz="1200" dirty="0">
                <a:solidFill>
                  <a:schemeClr val="bg1">
                    <a:lumMod val="50000"/>
                  </a:schemeClr>
                </a:solidFill>
                <a:latin typeface="Cascadia Code" panose="00000509000000000000" pitchFamily="49" charset="0"/>
              </a:rPr>
              <a:t>renderer</a:t>
            </a:r>
            <a:r>
              <a:rPr lang="pt-BR" sz="1200" dirty="0">
                <a:solidFill>
                  <a:schemeClr val="bg1">
                    <a:lumMod val="50000"/>
                  </a:schemeClr>
                </a:solidFill>
                <a:latin typeface="Cascadia Code" panose="00000509000000000000" pitchFamily="49" charset="0"/>
              </a:rPr>
              <a:t>  calcula as posições das sombras.</a:t>
            </a:r>
            <a:endParaRPr lang="en-US" sz="1200" dirty="0">
              <a:solidFill>
                <a:schemeClr val="bg1">
                  <a:lumMod val="50000"/>
                </a:schemeClr>
              </a:solidFill>
              <a:latin typeface="Cascadia Code" panose="00000509000000000000" pitchFamily="49" charset="0"/>
            </a:endParaRPr>
          </a:p>
          <a:p>
            <a:pPr marL="0" indent="0">
              <a:buNone/>
            </a:pPr>
            <a:r>
              <a:rPr lang="pt-BR" sz="1200" dirty="0">
                <a:solidFill>
                  <a:schemeClr val="bg1">
                    <a:lumMod val="50000"/>
                  </a:schemeClr>
                </a:solidFill>
                <a:latin typeface="Cascadia Code" panose="00000509000000000000" pitchFamily="49" charset="0"/>
              </a:rPr>
              <a:t>Dois parâmetros controlam como os objetos interagem com luzes e sombras. Defina .castShadow como true se o objeto ocluir luz, para projetar uma sombra. Defina .receiveShadow como true se o objeto receber sombras. </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34</a:t>
            </a:fld>
            <a:endParaRPr lang="en-US"/>
          </a:p>
        </p:txBody>
      </p:sp>
    </p:spTree>
    <p:extLst>
      <p:ext uri="{BB962C8B-B14F-4D97-AF65-F5344CB8AC3E}">
        <p14:creationId xmlns:p14="http://schemas.microsoft.com/office/powerpoint/2010/main" val="2954823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Recursively Calling animate() Using </a:t>
            </a:r>
            <a:r>
              <a:rPr lang="en-US" sz="1200" b="1" i="0" kern="1200" dirty="0" err="1">
                <a:solidFill>
                  <a:schemeClr val="tx1"/>
                </a:solidFill>
                <a:effectLst/>
                <a:latin typeface="+mn-lt"/>
                <a:ea typeface="+mn-ea"/>
                <a:cs typeface="+mn-cs"/>
              </a:rPr>
              <a:t>requestAnimationFrame</a:t>
            </a:r>
            <a:r>
              <a:rPr lang="en-US" sz="1200" b="1"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is pretty straightforward - the trick is to call it recursively. A recursive function is simply a function that calls itself repeatedly - refer back to our brief </a:t>
            </a:r>
            <a:r>
              <a:rPr lang="en-US" sz="1200" b="0" i="0" u="none" strike="noStrike" kern="1200" dirty="0">
                <a:solidFill>
                  <a:schemeClr val="tx1"/>
                </a:solidFill>
                <a:effectLst/>
                <a:latin typeface="+mn-lt"/>
                <a:ea typeface="+mn-ea"/>
                <a:cs typeface="+mn-cs"/>
                <a:hlinkClick r:id="rId3"/>
              </a:rPr>
              <a:t>JavaScript Tutorial</a:t>
            </a:r>
            <a:r>
              <a:rPr lang="en-US" sz="1200" b="0" i="0" kern="1200" dirty="0">
                <a:solidFill>
                  <a:schemeClr val="tx1"/>
                </a:solidFill>
                <a:effectLst/>
                <a:latin typeface="+mn-lt"/>
                <a:ea typeface="+mn-ea"/>
                <a:cs typeface="+mn-cs"/>
              </a:rPr>
              <a:t> in the intro if this concept is unfamiliar to you.</a:t>
            </a:r>
          </a:p>
          <a:p>
            <a:r>
              <a:rPr lang="en-US" sz="1200" b="0" i="0" kern="1200" dirty="0">
                <a:solidFill>
                  <a:schemeClr val="tx1"/>
                </a:solidFill>
                <a:effectLst/>
                <a:latin typeface="+mn-lt"/>
                <a:ea typeface="+mn-ea"/>
                <a:cs typeface="+mn-cs"/>
              </a:rPr>
              <a:t>So, we’ll call our animate function </a:t>
            </a:r>
            <a:r>
              <a:rPr lang="en-US" sz="1200" b="0" i="1" kern="1200" dirty="0">
                <a:solidFill>
                  <a:schemeClr val="tx1"/>
                </a:solidFill>
                <a:effectLst/>
                <a:latin typeface="+mn-lt"/>
                <a:ea typeface="+mn-ea"/>
                <a:cs typeface="+mn-cs"/>
              </a:rPr>
              <a:t>within</a:t>
            </a:r>
            <a:r>
              <a:rPr lang="en-US" sz="1200" b="0" i="0" kern="1200" dirty="0">
                <a:solidFill>
                  <a:schemeClr val="tx1"/>
                </a:solidFill>
                <a:effectLst/>
                <a:latin typeface="+mn-lt"/>
                <a:ea typeface="+mn-ea"/>
                <a:cs typeface="+mn-cs"/>
              </a:rPr>
              <a:t> our animate function, using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to handle the timing. Once we’ve done so, our app should be updating at a smooth 60 frames per second.</a:t>
            </a:r>
          </a:p>
          <a:p>
            <a:r>
              <a:rPr lang="en-US" sz="1200" b="0" i="0" kern="1200" dirty="0">
                <a:solidFill>
                  <a:schemeClr val="tx1"/>
                </a:solidFill>
                <a:effectLst/>
                <a:latin typeface="+mn-lt"/>
                <a:ea typeface="+mn-ea"/>
                <a:cs typeface="+mn-cs"/>
              </a:rPr>
              <a:t>Well, except of course, that our scene doesn’t actually </a:t>
            </a:r>
            <a:r>
              <a:rPr lang="en-US" sz="1200" b="0" i="1" kern="1200" dirty="0">
                <a:solidFill>
                  <a:schemeClr val="tx1"/>
                </a:solidFill>
                <a:effectLst/>
                <a:latin typeface="+mn-lt"/>
                <a:ea typeface="+mn-ea"/>
                <a:cs typeface="+mn-cs"/>
              </a:rPr>
              <a:t>look</a:t>
            </a:r>
            <a:r>
              <a:rPr lang="en-US" sz="1200" b="0" i="0" kern="1200" dirty="0">
                <a:solidFill>
                  <a:schemeClr val="tx1"/>
                </a:solidFill>
                <a:effectLst/>
                <a:latin typeface="+mn-lt"/>
                <a:ea typeface="+mn-ea"/>
                <a:cs typeface="+mn-cs"/>
              </a:rPr>
              <a:t> any different. It may be updating at up to 60 frames per second, but nothing is moving so we can’t see that this happening.</a:t>
            </a:r>
          </a:p>
          <a:p>
            <a:endParaRPr lang="en-US" sz="1200" b="0" i="0" kern="1200" dirty="0">
              <a:solidFill>
                <a:schemeClr val="tx1"/>
              </a:solidFill>
              <a:effectLst/>
              <a:latin typeface="+mn-lt"/>
              <a:ea typeface="+mn-ea"/>
              <a:cs typeface="+mn-cs"/>
            </a:endParaRPr>
          </a:p>
          <a:p>
            <a:r>
              <a:rPr lang="en-US" dirty="0">
                <a:hlinkClick r:id="rId4"/>
              </a:rPr>
              <a:t>https://discoverthreejs.com/book/first-steps/lights-color-action/</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36</a:t>
            </a:fld>
            <a:endParaRPr lang="en-US"/>
          </a:p>
        </p:txBody>
      </p:sp>
    </p:spTree>
    <p:extLst>
      <p:ext uri="{BB962C8B-B14F-4D97-AF65-F5344CB8AC3E}">
        <p14:creationId xmlns:p14="http://schemas.microsoft.com/office/powerpoint/2010/main" val="870339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38</a:t>
            </a:fld>
            <a:endParaRPr lang="en-US"/>
          </a:p>
        </p:txBody>
      </p:sp>
    </p:spTree>
    <p:extLst>
      <p:ext uri="{BB962C8B-B14F-4D97-AF65-F5344CB8AC3E}">
        <p14:creationId xmlns:p14="http://schemas.microsoft.com/office/powerpoint/2010/main" val="175768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6</a:t>
            </a:fld>
            <a:endParaRPr lang="en-US"/>
          </a:p>
        </p:txBody>
      </p:sp>
    </p:spTree>
    <p:extLst>
      <p:ext uri="{BB962C8B-B14F-4D97-AF65-F5344CB8AC3E}">
        <p14:creationId xmlns:p14="http://schemas.microsoft.com/office/powerpoint/2010/main" val="144414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Scene - this is a holder for everything else. You can think of it as a “tiny universe” in which all your 3D objects live.</a:t>
            </a:r>
          </a:p>
          <a:p>
            <a:r>
              <a:rPr lang="en-US" sz="1200" b="0" i="0" kern="1200" dirty="0">
                <a:solidFill>
                  <a:schemeClr val="tx1"/>
                </a:solidFill>
                <a:effectLst/>
                <a:latin typeface="+mn-lt"/>
                <a:ea typeface="+mn-ea"/>
                <a:cs typeface="+mn-cs"/>
              </a:rPr>
              <a:t>Camera - this is directly equivalent to the concept of a camera in the real world, and you’ll use this to view your scene.</a:t>
            </a:r>
          </a:p>
          <a:p>
            <a:r>
              <a:rPr lang="en-US" sz="1200" b="0" i="0" kern="1200" dirty="0">
                <a:solidFill>
                  <a:schemeClr val="tx1"/>
                </a:solidFill>
                <a:effectLst/>
                <a:latin typeface="+mn-lt"/>
                <a:ea typeface="+mn-ea"/>
                <a:cs typeface="+mn-cs"/>
              </a:rPr>
              <a:t>Renderer - this is a machine that takes a Camera and a Scene as input and outputs beautiful drawings (or </a:t>
            </a:r>
            <a:r>
              <a:rPr lang="en-US" sz="1200" b="0" i="1" kern="1200" dirty="0">
                <a:solidFill>
                  <a:schemeClr val="tx1"/>
                </a:solidFill>
                <a:effectLst/>
                <a:latin typeface="+mn-lt"/>
                <a:ea typeface="+mn-ea"/>
                <a:cs typeface="+mn-cs"/>
              </a:rPr>
              <a:t>renderings</a:t>
            </a:r>
            <a:r>
              <a:rPr lang="en-US" sz="1200" b="0" i="0" kern="1200" dirty="0">
                <a:solidFill>
                  <a:schemeClr val="tx1"/>
                </a:solidFill>
                <a:effectLst/>
                <a:latin typeface="+mn-lt"/>
                <a:ea typeface="+mn-ea"/>
                <a:cs typeface="+mn-cs"/>
              </a:rPr>
              <a:t>) onto your &lt;canvas&gt;. </a:t>
            </a:r>
          </a:p>
          <a:p>
            <a:r>
              <a:rPr lang="en-US" sz="1200" b="0" i="0" kern="1200" dirty="0">
                <a:solidFill>
                  <a:schemeClr val="tx1"/>
                </a:solidFill>
                <a:effectLst/>
                <a:latin typeface="+mn-lt"/>
                <a:ea typeface="+mn-ea"/>
                <a:cs typeface="+mn-cs"/>
              </a:rPr>
              <a:t>Mesh - this is just a holder for a Geometry and a Material and defines the position in 3D space. We can add this to our Scene.</a:t>
            </a:r>
          </a:p>
          <a:p>
            <a:r>
              <a:rPr lang="en-US" sz="1200" b="0" i="0" kern="1200" dirty="0">
                <a:solidFill>
                  <a:schemeClr val="tx1"/>
                </a:solidFill>
                <a:effectLst/>
                <a:latin typeface="+mn-lt"/>
                <a:ea typeface="+mn-ea"/>
                <a:cs typeface="+mn-cs"/>
              </a:rPr>
              <a:t>Geometry - this defines the shape of our Mesh.</a:t>
            </a:r>
          </a:p>
          <a:p>
            <a:r>
              <a:rPr lang="en-US" sz="1200" b="0" i="0" kern="1200" dirty="0">
                <a:solidFill>
                  <a:schemeClr val="tx1"/>
                </a:solidFill>
                <a:effectLst/>
                <a:latin typeface="+mn-lt"/>
                <a:ea typeface="+mn-ea"/>
                <a:cs typeface="+mn-cs"/>
              </a:rPr>
              <a:t>Material - and this defines the way that the surface of the Mesh looks.</a:t>
            </a:r>
          </a:p>
          <a:p>
            <a:endParaRPr lang="en-US" dirty="0"/>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8</a:t>
            </a:fld>
            <a:endParaRPr lang="en-US"/>
          </a:p>
        </p:txBody>
      </p:sp>
    </p:spTree>
    <p:extLst>
      <p:ext uri="{BB962C8B-B14F-4D97-AF65-F5344CB8AC3E}">
        <p14:creationId xmlns:p14="http://schemas.microsoft.com/office/powerpoint/2010/main" val="246640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make the camera in two steps. First, we’ll call the constructor to create a camera instance, just as we did with the scene in step 2. The only difference is that the camera’s constructor does take several parameters, as we’ll see in just a moment. Next, we’ll need to move the camera back a bit to view the scene, and we’ll take the opportunity to briefly introduce positioning objects in 3D space and the three.js </a:t>
            </a:r>
            <a:r>
              <a:rPr lang="en-US" sz="1200" b="0" i="0" u="none" strike="noStrike" kern="1200" dirty="0">
                <a:solidFill>
                  <a:schemeClr val="tx1"/>
                </a:solidFill>
                <a:effectLst/>
                <a:latin typeface="+mn-lt"/>
                <a:ea typeface="+mn-ea"/>
                <a:cs typeface="+mn-cs"/>
                <a:hlinkClick r:id="rId3"/>
              </a:rPr>
              <a:t>coordinate system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There are a couple of different cameras available, but we’ll generally stick with the  </a:t>
            </a:r>
            <a:r>
              <a:rPr lang="en-US" sz="1200" b="0" i="0" u="none" strike="noStrike" kern="1200" dirty="0" err="1">
                <a:solidFill>
                  <a:schemeClr val="tx1"/>
                </a:solidFill>
                <a:effectLst/>
                <a:latin typeface="+mn-lt"/>
                <a:ea typeface="+mn-ea"/>
                <a:cs typeface="+mn-cs"/>
                <a:hlinkClick r:id="rId4"/>
              </a:rPr>
              <a:t>PerspectiveCamera</a:t>
            </a:r>
            <a:r>
              <a:rPr lang="en-US" sz="1200" b="0" i="0" kern="1200" dirty="0">
                <a:solidFill>
                  <a:schemeClr val="tx1"/>
                </a:solidFill>
                <a:effectLst/>
                <a:latin typeface="+mn-lt"/>
                <a:ea typeface="+mn-ea"/>
                <a:cs typeface="+mn-cs"/>
              </a:rPr>
              <a:t> which uses </a:t>
            </a:r>
            <a:r>
              <a:rPr lang="en-US" sz="1200" b="1" i="0" kern="1200" dirty="0">
                <a:solidFill>
                  <a:schemeClr val="tx1"/>
                </a:solidFill>
                <a:effectLst/>
                <a:latin typeface="+mn-lt"/>
                <a:ea typeface="+mn-ea"/>
                <a:cs typeface="+mn-cs"/>
              </a:rPr>
              <a:t>perspective projection</a:t>
            </a:r>
            <a:r>
              <a:rPr lang="en-US" sz="1200" b="0" i="0" kern="1200" dirty="0">
                <a:solidFill>
                  <a:schemeClr val="tx1"/>
                </a:solidFill>
                <a:effectLst/>
                <a:latin typeface="+mn-lt"/>
                <a:ea typeface="+mn-ea"/>
                <a:cs typeface="+mn-cs"/>
              </a:rPr>
              <a:t> to set up a view of the scene.</a:t>
            </a:r>
          </a:p>
          <a:p>
            <a:r>
              <a:rPr lang="en-US" sz="1200" b="0" i="0" kern="1200" dirty="0">
                <a:solidFill>
                  <a:schemeClr val="tx1"/>
                </a:solidFill>
                <a:effectLst/>
                <a:latin typeface="+mn-lt"/>
                <a:ea typeface="+mn-ea"/>
                <a:cs typeface="+mn-cs"/>
              </a:rPr>
              <a:t>Without going into any great detail here, perspective projection renders the scene in the way you expect a 3D scene to look - in other words, it mimics the way the human eye sees the world, with objects getting smaller the further away they are from the camera. Nearly all 3D games and special effects in films use a perspective camera.</a:t>
            </a:r>
          </a:p>
          <a:p>
            <a:r>
              <a:rPr lang="en-US" sz="1200" b="0" i="0" kern="1200" dirty="0">
                <a:solidFill>
                  <a:schemeClr val="tx1"/>
                </a:solidFill>
                <a:effectLst/>
                <a:latin typeface="+mn-lt"/>
                <a:ea typeface="+mn-ea"/>
                <a:cs typeface="+mn-cs"/>
              </a:rPr>
              <a:t>The other important type of camera is the  </a:t>
            </a:r>
            <a:r>
              <a:rPr lang="en-US" sz="1200" b="0" i="0" u="none" strike="noStrike" kern="1200" dirty="0" err="1">
                <a:solidFill>
                  <a:schemeClr val="tx1"/>
                </a:solidFill>
                <a:effectLst/>
                <a:latin typeface="+mn-lt"/>
                <a:ea typeface="+mn-ea"/>
                <a:cs typeface="+mn-cs"/>
                <a:hlinkClick r:id="rId5"/>
              </a:rPr>
              <a:t>OrthographicCamera</a:t>
            </a:r>
            <a:r>
              <a:rPr lang="en-US" sz="1200" b="0" i="0" kern="1200" dirty="0">
                <a:solidFill>
                  <a:schemeClr val="tx1"/>
                </a:solidFill>
                <a:effectLst/>
                <a:latin typeface="+mn-lt"/>
                <a:ea typeface="+mn-ea"/>
                <a:cs typeface="+mn-cs"/>
              </a:rPr>
              <a:t>. This uses </a:t>
            </a:r>
            <a:r>
              <a:rPr lang="en-US" sz="1200" b="0" i="0" u="none" strike="noStrike" kern="1200" dirty="0">
                <a:solidFill>
                  <a:schemeClr val="tx1"/>
                </a:solidFill>
                <a:effectLst/>
                <a:latin typeface="+mn-lt"/>
                <a:ea typeface="+mn-ea"/>
                <a:cs typeface="+mn-cs"/>
                <a:hlinkClick r:id="rId6"/>
              </a:rPr>
              <a:t>orthographic projection</a:t>
            </a:r>
            <a:r>
              <a:rPr lang="en-US" sz="1200" b="0" i="0" kern="1200" dirty="0">
                <a:solidFill>
                  <a:schemeClr val="tx1"/>
                </a:solidFill>
                <a:effectLst/>
                <a:latin typeface="+mn-lt"/>
                <a:ea typeface="+mn-ea"/>
                <a:cs typeface="+mn-cs"/>
              </a:rPr>
              <a:t>, which means that objects don’t get smaller as they get further away. This is often used for 2D games, or for user interfaces drawn on top of a 3D game (or 3D website). </a:t>
            </a:r>
          </a:p>
          <a:p>
            <a:endParaRPr lang="en-US" dirty="0"/>
          </a:p>
          <a:p>
            <a:r>
              <a:rPr lang="en-US" dirty="0">
                <a:hlinkClick r:id="rId7"/>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12</a:t>
            </a:fld>
            <a:endParaRPr lang="en-US"/>
          </a:p>
        </p:txBody>
      </p:sp>
    </p:spTree>
    <p:extLst>
      <p:ext uri="{BB962C8B-B14F-4D97-AF65-F5344CB8AC3E}">
        <p14:creationId xmlns:p14="http://schemas.microsoft.com/office/powerpoint/2010/main" val="3293476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t>.</a:t>
            </a:r>
            <a:r>
              <a:rPr lang="en-US" dirty="0" err="1"/>
              <a:t>fov</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Field of View</a:t>
            </a:r>
            <a:r>
              <a:rPr lang="en-US" sz="1200" b="0" i="0" kern="1200" dirty="0">
                <a:solidFill>
                  <a:schemeClr val="tx1"/>
                </a:solidFill>
                <a:effectLst/>
                <a:latin typeface="+mn-lt"/>
                <a:ea typeface="+mn-ea"/>
                <a:cs typeface="+mn-cs"/>
              </a:rPr>
              <a:t> parameter defines the angle of the viewing frustum, that is, how much of the world can be seen through the camera. It’s specified in degrees (as we’ll see soon, this is an exception; most angles in three.js are expressed in </a:t>
            </a:r>
            <a:r>
              <a:rPr lang="en-US" sz="1200" b="1" i="0" kern="1200" dirty="0">
                <a:solidFill>
                  <a:schemeClr val="tx1"/>
                </a:solidFill>
                <a:effectLst/>
                <a:latin typeface="+mn-lt"/>
                <a:ea typeface="+mn-ea"/>
                <a:cs typeface="+mn-cs"/>
              </a:rPr>
              <a:t>radians</a:t>
            </a:r>
            <a:r>
              <a:rPr lang="en-US" sz="1200" b="0" i="0" kern="1200" dirty="0">
                <a:solidFill>
                  <a:schemeClr val="tx1"/>
                </a:solidFill>
                <a:effectLst/>
                <a:latin typeface="+mn-lt"/>
                <a:ea typeface="+mn-ea"/>
                <a:cs typeface="+mn-cs"/>
              </a:rPr>
              <a:t>). Another way to think of this is that the </a:t>
            </a:r>
            <a:r>
              <a:rPr lang="en-US" dirty="0"/>
              <a:t>.</a:t>
            </a:r>
            <a:r>
              <a:rPr lang="en-US" dirty="0" err="1"/>
              <a:t>fov</a:t>
            </a:r>
            <a:r>
              <a:rPr lang="en-US" sz="1200" b="0" i="0" kern="1200" dirty="0">
                <a:solidFill>
                  <a:schemeClr val="tx1"/>
                </a:solidFill>
                <a:effectLst/>
                <a:latin typeface="+mn-lt"/>
                <a:ea typeface="+mn-ea"/>
                <a:cs typeface="+mn-cs"/>
              </a:rPr>
              <a:t> parameter defines how much bigger the far clipping plane will be than the near clipping plane. The </a:t>
            </a:r>
            <a:r>
              <a:rPr lang="en-US" sz="1200" b="1" i="0" kern="1200" dirty="0">
                <a:solidFill>
                  <a:schemeClr val="tx1"/>
                </a:solidFill>
                <a:effectLst/>
                <a:latin typeface="+mn-lt"/>
                <a:ea typeface="+mn-ea"/>
                <a:cs typeface="+mn-cs"/>
              </a:rPr>
              <a:t>valid range</a:t>
            </a:r>
            <a:r>
              <a:rPr lang="en-US" sz="1200" b="0" i="0" kern="1200" dirty="0">
                <a:solidFill>
                  <a:schemeClr val="tx1"/>
                </a:solidFill>
                <a:effectLst/>
                <a:latin typeface="+mn-lt"/>
                <a:ea typeface="+mn-ea"/>
                <a:cs typeface="+mn-cs"/>
              </a:rPr>
              <a:t> for the FOV is from 1 to 179 degrees.</a:t>
            </a:r>
          </a:p>
          <a:p>
            <a:endParaRPr lang="en-US" sz="1200" b="0" i="0" kern="1200" dirty="0">
              <a:solidFill>
                <a:schemeClr val="tx1"/>
              </a:solidFill>
              <a:effectLst/>
              <a:latin typeface="+mn-lt"/>
              <a:ea typeface="+mn-ea"/>
              <a:cs typeface="+mn-cs"/>
            </a:endParaRPr>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14</a:t>
            </a:fld>
            <a:endParaRPr lang="en-US"/>
          </a:p>
        </p:txBody>
      </p:sp>
    </p:spTree>
    <p:extLst>
      <p:ext uri="{BB962C8B-B14F-4D97-AF65-F5344CB8AC3E}">
        <p14:creationId xmlns:p14="http://schemas.microsoft.com/office/powerpoint/2010/main" val="317162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Aspect</a:t>
            </a:r>
            <a:r>
              <a:rPr lang="en-US" sz="1200" b="1" i="0" kern="1200" dirty="0">
                <a:solidFill>
                  <a:schemeClr val="tx1"/>
                </a:solidFill>
                <a:effectLst/>
                <a:latin typeface="+mn-lt"/>
                <a:ea typeface="+mn-ea"/>
                <a:cs typeface="+mn-cs"/>
              </a:rPr>
              <a:t> ratio </a:t>
            </a:r>
          </a:p>
          <a:p>
            <a:r>
              <a:rPr lang="en-US" sz="1200" b="0" i="0" kern="1200" dirty="0">
                <a:solidFill>
                  <a:schemeClr val="tx1"/>
                </a:solidFill>
                <a:effectLst/>
                <a:latin typeface="+mn-lt"/>
                <a:ea typeface="+mn-ea"/>
                <a:cs typeface="+mn-cs"/>
              </a:rPr>
              <a:t>The </a:t>
            </a:r>
            <a:r>
              <a:rPr lang="en-US" dirty="0"/>
              <a:t>.aspect</a:t>
            </a:r>
            <a:r>
              <a:rPr lang="en-US" sz="1200" b="0" i="0" kern="1200" dirty="0">
                <a:solidFill>
                  <a:schemeClr val="tx1"/>
                </a:solidFill>
                <a:effectLst/>
                <a:latin typeface="+mn-lt"/>
                <a:ea typeface="+mn-ea"/>
                <a:cs typeface="+mn-cs"/>
              </a:rPr>
              <a:t> ratio is the width divided by the height of the viewing rectangle. An aspect ratio of 1 will be a square, while </a:t>
            </a:r>
            <a:r>
              <a:rPr lang="en-US" dirty="0" err="1"/>
              <a:t>window.innerWidth</a:t>
            </a:r>
            <a:r>
              <a:rPr lang="en-US" dirty="0"/>
              <a:t> / </a:t>
            </a:r>
            <a:r>
              <a:rPr lang="en-US" dirty="0" err="1"/>
              <a:t>window.innerHeight</a:t>
            </a:r>
            <a:r>
              <a:rPr lang="en-US" sz="1200" b="0" i="0" kern="1200" dirty="0">
                <a:solidFill>
                  <a:schemeClr val="tx1"/>
                </a:solidFill>
                <a:effectLst/>
                <a:latin typeface="+mn-lt"/>
                <a:ea typeface="+mn-ea"/>
                <a:cs typeface="+mn-cs"/>
              </a:rPr>
              <a:t> will be a rectangle with the same proportions as your current browser window (minus the portion at the top with the URL and browser controls). We’ve created a </a:t>
            </a:r>
            <a:r>
              <a:rPr lang="en-US" dirty="0"/>
              <a:t>&lt;container&gt;</a:t>
            </a:r>
            <a:r>
              <a:rPr lang="en-US" sz="1200" b="0" i="0" kern="1200" dirty="0">
                <a:solidFill>
                  <a:schemeClr val="tx1"/>
                </a:solidFill>
                <a:effectLst/>
                <a:latin typeface="+mn-lt"/>
                <a:ea typeface="+mn-ea"/>
                <a:cs typeface="+mn-cs"/>
              </a:rPr>
              <a:t> element to hold our scene, and we’re using the width and height from that to calculate the aspect ratio.</a:t>
            </a:r>
          </a:p>
          <a:p>
            <a:endParaRPr lang="en-US" dirty="0"/>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15</a:t>
            </a:fld>
            <a:endParaRPr lang="en-US"/>
          </a:p>
        </p:txBody>
      </p:sp>
    </p:spTree>
    <p:extLst>
      <p:ext uri="{BB962C8B-B14F-4D97-AF65-F5344CB8AC3E}">
        <p14:creationId xmlns:p14="http://schemas.microsoft.com/office/powerpoint/2010/main" val="215489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Clipping Planes</a:t>
            </a:r>
          </a:p>
          <a:p>
            <a:r>
              <a:rPr lang="en-US" sz="1200" b="0" i="0" kern="1200" dirty="0">
                <a:solidFill>
                  <a:schemeClr val="tx1"/>
                </a:solidFill>
                <a:effectLst/>
                <a:latin typeface="+mn-lt"/>
                <a:ea typeface="+mn-ea"/>
                <a:cs typeface="+mn-cs"/>
              </a:rPr>
              <a:t>The .near parameter defines the </a:t>
            </a:r>
            <a:r>
              <a:rPr lang="en-US" sz="1200" b="1" i="0" kern="1200" dirty="0">
                <a:solidFill>
                  <a:schemeClr val="tx1"/>
                </a:solidFill>
                <a:effectLst/>
                <a:latin typeface="+mn-lt"/>
                <a:ea typeface="+mn-ea"/>
                <a:cs typeface="+mn-cs"/>
              </a:rPr>
              <a:t>near clipping plane</a:t>
            </a:r>
            <a:r>
              <a:rPr lang="en-US" sz="1200" b="0" i="0" kern="1200" dirty="0">
                <a:solidFill>
                  <a:schemeClr val="tx1"/>
                </a:solidFill>
                <a:effectLst/>
                <a:latin typeface="+mn-lt"/>
                <a:ea typeface="+mn-ea"/>
                <a:cs typeface="+mn-cs"/>
              </a:rPr>
              <a:t>. Objects closer to the camera than .near will not be visible. For a </a:t>
            </a:r>
            <a:r>
              <a:rPr lang="en-US" sz="1200" b="0" i="0" kern="1200" dirty="0" err="1">
                <a:solidFill>
                  <a:schemeClr val="tx1"/>
                </a:solidFill>
                <a:effectLst/>
                <a:latin typeface="+mn-lt"/>
                <a:ea typeface="+mn-ea"/>
                <a:cs typeface="+mn-cs"/>
              </a:rPr>
              <a:t>PerspectiveCamera</a:t>
            </a:r>
            <a:r>
              <a:rPr lang="en-US" sz="1200" b="0" i="0" kern="1200" dirty="0">
                <a:solidFill>
                  <a:schemeClr val="tx1"/>
                </a:solidFill>
                <a:effectLst/>
                <a:latin typeface="+mn-lt"/>
                <a:ea typeface="+mn-ea"/>
                <a:cs typeface="+mn-cs"/>
              </a:rPr>
              <a:t>, the near plane must be greater than 0, and less than the .far plane. This defines the smaller end of the frustum pyramid shape in the diagram above.</a:t>
            </a:r>
          </a:p>
          <a:p>
            <a:r>
              <a:rPr lang="en-US" sz="1200" b="0" i="0" kern="1200" dirty="0">
                <a:solidFill>
                  <a:schemeClr val="tx1"/>
                </a:solidFill>
                <a:effectLst/>
                <a:latin typeface="+mn-lt"/>
                <a:ea typeface="+mn-ea"/>
                <a:cs typeface="+mn-cs"/>
              </a:rPr>
              <a:t>The .far parameter defines the </a:t>
            </a:r>
            <a:r>
              <a:rPr lang="en-US" sz="1200" b="1" i="0" kern="1200" dirty="0">
                <a:solidFill>
                  <a:schemeClr val="tx1"/>
                </a:solidFill>
                <a:effectLst/>
                <a:latin typeface="+mn-lt"/>
                <a:ea typeface="+mn-ea"/>
                <a:cs typeface="+mn-cs"/>
              </a:rPr>
              <a:t>far clipping plane</a:t>
            </a:r>
            <a:r>
              <a:rPr lang="en-US" sz="1200" b="0" i="0" kern="1200" dirty="0">
                <a:solidFill>
                  <a:schemeClr val="tx1"/>
                </a:solidFill>
                <a:effectLst/>
                <a:latin typeface="+mn-lt"/>
                <a:ea typeface="+mn-ea"/>
                <a:cs typeface="+mn-cs"/>
              </a:rPr>
              <a:t>. Objects further away from the camera than this will not be visible. For a </a:t>
            </a:r>
            <a:r>
              <a:rPr lang="en-US" sz="1200" b="0" i="0" kern="1200" dirty="0" err="1">
                <a:solidFill>
                  <a:schemeClr val="tx1"/>
                </a:solidFill>
                <a:effectLst/>
                <a:latin typeface="+mn-lt"/>
                <a:ea typeface="+mn-ea"/>
                <a:cs typeface="+mn-cs"/>
              </a:rPr>
              <a:t>PerspectiveCamera</a:t>
            </a:r>
            <a:r>
              <a:rPr lang="en-US" sz="1200" b="0" i="0" kern="1200" dirty="0">
                <a:solidFill>
                  <a:schemeClr val="tx1"/>
                </a:solidFill>
                <a:effectLst/>
                <a:latin typeface="+mn-lt"/>
                <a:ea typeface="+mn-ea"/>
                <a:cs typeface="+mn-cs"/>
              </a:rPr>
              <a:t>, this can be anything bigger than the .near plane. In practice, to make your scene efficient you will want this to be as small as possible. This defines the larger “base” of the frustum.</a:t>
            </a:r>
          </a:p>
          <a:p>
            <a:br>
              <a:rPr lang="en-US" dirty="0"/>
            </a:br>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16</a:t>
            </a:fld>
            <a:endParaRPr lang="en-US"/>
          </a:p>
        </p:txBody>
      </p:sp>
    </p:spTree>
    <p:extLst>
      <p:ext uri="{BB962C8B-B14F-4D97-AF65-F5344CB8AC3E}">
        <p14:creationId xmlns:p14="http://schemas.microsoft.com/office/powerpoint/2010/main" val="217071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Camera’s Viewing Frustum</a:t>
            </a:r>
          </a:p>
          <a:p>
            <a:r>
              <a:rPr lang="en-US" sz="1200" b="0" i="0" kern="1200" dirty="0">
                <a:solidFill>
                  <a:schemeClr val="tx1"/>
                </a:solidFill>
                <a:effectLst/>
                <a:latin typeface="+mn-lt"/>
                <a:ea typeface="+mn-ea"/>
                <a:cs typeface="+mn-cs"/>
              </a:rPr>
              <a:t>A frustum is a mathematical term meaning a four-sided rectangular pyramid with the top cut off. When we view the scene with our camera, everything inside the frustum is visible, everything outside it is not. In the following diagram, the area in between the Near Clipping Plane and the Far Clipping Plane is the frustum.</a:t>
            </a:r>
          </a:p>
          <a:p>
            <a:endParaRPr lang="en-US" dirty="0"/>
          </a:p>
          <a:p>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17</a:t>
            </a:fld>
            <a:endParaRPr lang="en-US"/>
          </a:p>
        </p:txBody>
      </p:sp>
    </p:spTree>
    <p:extLst>
      <p:ext uri="{BB962C8B-B14F-4D97-AF65-F5344CB8AC3E}">
        <p14:creationId xmlns:p14="http://schemas.microsoft.com/office/powerpoint/2010/main" val="2481354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default everything that we create is put at the point </a:t>
            </a:r>
            <a:r>
              <a:rPr lang="en-US" dirty="0"/>
              <a:t>(0,0,0)</a:t>
            </a:r>
            <a:r>
              <a:rPr lang="en-US" sz="1200" b="0" i="0" kern="1200" dirty="0">
                <a:solidFill>
                  <a:schemeClr val="tx1"/>
                </a:solidFill>
                <a:effectLst/>
                <a:latin typeface="+mn-lt"/>
                <a:ea typeface="+mn-ea"/>
                <a:cs typeface="+mn-cs"/>
              </a:rPr>
              <a:t>. This is called the </a:t>
            </a:r>
            <a:r>
              <a:rPr lang="en-US" sz="1200" b="1" i="0" kern="1200" dirty="0">
                <a:solidFill>
                  <a:schemeClr val="tx1"/>
                </a:solidFill>
                <a:effectLst/>
                <a:latin typeface="+mn-lt"/>
                <a:ea typeface="+mn-ea"/>
                <a:cs typeface="+mn-cs"/>
              </a:rPr>
              <a:t>origin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above diagram shows the three.js coordinate system, along with the camera we just created, and your screen. The point where the x-axis, y-axis, and z-axis meet is (0, 0, 0). As we just mentioned, this is called the </a:t>
            </a:r>
            <a:r>
              <a:rPr lang="en-US" sz="1200" b="1" i="0" kern="1200" dirty="0">
                <a:solidFill>
                  <a:schemeClr val="tx1"/>
                </a:solidFill>
                <a:effectLst/>
                <a:latin typeface="+mn-lt"/>
                <a:ea typeface="+mn-ea"/>
                <a:cs typeface="+mn-cs"/>
              </a:rPr>
              <a:t>origin</a:t>
            </a:r>
            <a:r>
              <a:rPr lang="en-US" sz="1200" b="0" i="0" kern="1200" dirty="0">
                <a:solidFill>
                  <a:schemeClr val="tx1"/>
                </a:solidFill>
                <a:effectLst/>
                <a:latin typeface="+mn-lt"/>
                <a:ea typeface="+mn-ea"/>
                <a:cs typeface="+mn-cs"/>
              </a:rPr>
              <a:t>, and we’ve moved our camera to the point (0, 0, 10) - ten units towards us.</a:t>
            </a:r>
          </a:p>
          <a:p>
            <a:r>
              <a:rPr lang="en-US" sz="1200" b="0" i="0" kern="1200" dirty="0">
                <a:solidFill>
                  <a:schemeClr val="tx1"/>
                </a:solidFill>
                <a:effectLst/>
                <a:latin typeface="+mn-lt"/>
                <a:ea typeface="+mn-ea"/>
                <a:cs typeface="+mn-cs"/>
              </a:rPr>
              <a:t>Take note of the direction of the axes relative to the camera and your screen.</a:t>
            </a:r>
          </a:p>
          <a:p>
            <a:r>
              <a:rPr lang="en-US" sz="1200" b="0" i="0" kern="1200" dirty="0">
                <a:solidFill>
                  <a:schemeClr val="tx1"/>
                </a:solidFill>
                <a:effectLst/>
                <a:latin typeface="+mn-lt"/>
                <a:ea typeface="+mn-ea"/>
                <a:cs typeface="+mn-cs"/>
              </a:rPr>
              <a:t>+X points to the right of the screen</a:t>
            </a:r>
          </a:p>
          <a:p>
            <a:r>
              <a:rPr lang="en-US" sz="1200" b="0" i="0" kern="1200" dirty="0">
                <a:solidFill>
                  <a:schemeClr val="tx1"/>
                </a:solidFill>
                <a:effectLst/>
                <a:latin typeface="+mn-lt"/>
                <a:ea typeface="+mn-ea"/>
                <a:cs typeface="+mn-cs"/>
              </a:rPr>
              <a:t>-X points to the left of the screen</a:t>
            </a:r>
          </a:p>
          <a:p>
            <a:r>
              <a:rPr lang="en-US" sz="1200" b="0" i="0" kern="1200" dirty="0">
                <a:solidFill>
                  <a:schemeClr val="tx1"/>
                </a:solidFill>
                <a:effectLst/>
                <a:latin typeface="+mn-lt"/>
                <a:ea typeface="+mn-ea"/>
                <a:cs typeface="+mn-cs"/>
              </a:rPr>
              <a:t>+Y points to the top of the screen</a:t>
            </a:r>
          </a:p>
          <a:p>
            <a:r>
              <a:rPr lang="en-US" sz="1200" b="0" i="0" kern="1200" dirty="0">
                <a:solidFill>
                  <a:schemeClr val="tx1"/>
                </a:solidFill>
                <a:effectLst/>
                <a:latin typeface="+mn-lt"/>
                <a:ea typeface="+mn-ea"/>
                <a:cs typeface="+mn-cs"/>
              </a:rPr>
              <a:t>-Y points to the bottom of the screen</a:t>
            </a:r>
          </a:p>
          <a:p>
            <a:r>
              <a:rPr lang="en-US" sz="1200" b="0" i="0" kern="1200" dirty="0">
                <a:solidFill>
                  <a:schemeClr val="tx1"/>
                </a:solidFill>
                <a:effectLst/>
                <a:latin typeface="+mn-lt"/>
                <a:ea typeface="+mn-ea"/>
                <a:cs typeface="+mn-cs"/>
              </a:rPr>
              <a:t>+Z points </a:t>
            </a:r>
            <a:r>
              <a:rPr lang="en-US" sz="1200" b="0" i="1" kern="1200" dirty="0">
                <a:solidFill>
                  <a:schemeClr val="tx1"/>
                </a:solidFill>
                <a:effectLst/>
                <a:latin typeface="+mn-lt"/>
                <a:ea typeface="+mn-ea"/>
                <a:cs typeface="+mn-cs"/>
              </a:rPr>
              <a:t>out</a:t>
            </a:r>
            <a:r>
              <a:rPr lang="en-US" sz="1200" b="0" i="0" kern="1200" dirty="0">
                <a:solidFill>
                  <a:schemeClr val="tx1"/>
                </a:solidFill>
                <a:effectLst/>
                <a:latin typeface="+mn-lt"/>
                <a:ea typeface="+mn-ea"/>
                <a:cs typeface="+mn-cs"/>
              </a:rPr>
              <a:t> of the screen (towards you)</a:t>
            </a:r>
          </a:p>
          <a:p>
            <a:r>
              <a:rPr lang="en-US" sz="1200" b="0" i="0" kern="1200" dirty="0">
                <a:solidFill>
                  <a:schemeClr val="tx1"/>
                </a:solidFill>
                <a:effectLst/>
                <a:latin typeface="+mn-lt"/>
                <a:ea typeface="+mn-ea"/>
                <a:cs typeface="+mn-cs"/>
              </a:rPr>
              <a:t>-Z points </a:t>
            </a:r>
            <a:r>
              <a:rPr lang="en-US" sz="1200" b="0" i="1" kern="1200" dirty="0">
                <a:solidFill>
                  <a:schemeClr val="tx1"/>
                </a:solidFill>
                <a:effectLst/>
                <a:latin typeface="+mn-lt"/>
                <a:ea typeface="+mn-ea"/>
                <a:cs typeface="+mn-cs"/>
              </a:rPr>
              <a:t>into</a:t>
            </a:r>
            <a:r>
              <a:rPr lang="en-US" sz="1200" b="0" i="0" kern="1200" dirty="0">
                <a:solidFill>
                  <a:schemeClr val="tx1"/>
                </a:solidFill>
                <a:effectLst/>
                <a:latin typeface="+mn-lt"/>
                <a:ea typeface="+mn-ea"/>
                <a:cs typeface="+mn-cs"/>
              </a:rPr>
              <a:t> the screen (away from you)</a:t>
            </a:r>
          </a:p>
          <a:p>
            <a:r>
              <a:rPr lang="en-US" sz="1200" b="0" i="0" kern="1200" dirty="0">
                <a:solidFill>
                  <a:schemeClr val="tx1"/>
                </a:solidFill>
                <a:effectLst/>
                <a:latin typeface="+mn-lt"/>
                <a:ea typeface="+mn-ea"/>
                <a:cs typeface="+mn-cs"/>
              </a:rPr>
              <a:t>With the line </a:t>
            </a:r>
            <a:r>
              <a:rPr lang="en-US" sz="1200" b="0" i="0" kern="1200" dirty="0" err="1">
                <a:solidFill>
                  <a:schemeClr val="tx1"/>
                </a:solidFill>
                <a:effectLst/>
                <a:latin typeface="+mn-lt"/>
                <a:ea typeface="+mn-ea"/>
                <a:cs typeface="+mn-cs"/>
              </a:rPr>
              <a:t>camera.position.set</a:t>
            </a:r>
            <a:r>
              <a:rPr lang="en-US" sz="1200" b="0" i="0" kern="1200" dirty="0">
                <a:solidFill>
                  <a:schemeClr val="tx1"/>
                </a:solidFill>
                <a:effectLst/>
                <a:latin typeface="+mn-lt"/>
                <a:ea typeface="+mn-ea"/>
                <a:cs typeface="+mn-cs"/>
              </a:rPr>
              <a:t>( 0, 0, 10 ), we’ve left the camera in the middle of the x-axis and y-axis, but moved it 10 units </a:t>
            </a:r>
            <a:r>
              <a:rPr lang="en-US" sz="1200" b="0" i="1" kern="1200" dirty="0">
                <a:solidFill>
                  <a:schemeClr val="tx1"/>
                </a:solidFill>
                <a:effectLst/>
                <a:latin typeface="+mn-lt"/>
                <a:ea typeface="+mn-ea"/>
                <a:cs typeface="+mn-cs"/>
              </a:rPr>
              <a:t>towards</a:t>
            </a:r>
            <a:r>
              <a:rPr lang="en-US" sz="1200" b="0" i="0" kern="1200" dirty="0">
                <a:solidFill>
                  <a:schemeClr val="tx1"/>
                </a:solidFill>
                <a:effectLst/>
                <a:latin typeface="+mn-lt"/>
                <a:ea typeface="+mn-ea"/>
                <a:cs typeface="+mn-cs"/>
              </a:rPr>
              <a:t> us along the z-axis.</a:t>
            </a:r>
          </a:p>
          <a:p>
            <a:br>
              <a:rPr lang="en-US" dirty="0"/>
            </a:br>
            <a:r>
              <a:rPr lang="en-US" dirty="0">
                <a:hlinkClick r:id="rId3"/>
              </a:rPr>
              <a:t>https://discoverthreejs.com/book/first-steps/first-scene/</a:t>
            </a:r>
            <a:endParaRPr lang="en-US" dirty="0"/>
          </a:p>
        </p:txBody>
      </p:sp>
      <p:sp>
        <p:nvSpPr>
          <p:cNvPr id="4" name="Slide Number Placeholder 3"/>
          <p:cNvSpPr>
            <a:spLocks noGrp="1"/>
          </p:cNvSpPr>
          <p:nvPr>
            <p:ph type="sldNum" sz="quarter" idx="5"/>
          </p:nvPr>
        </p:nvSpPr>
        <p:spPr/>
        <p:txBody>
          <a:bodyPr/>
          <a:lstStyle/>
          <a:p>
            <a:fld id="{CCDECC61-9692-48B0-A903-2F113F1BFE0E}" type="slidenum">
              <a:rPr lang="en-US" smtClean="0"/>
              <a:t>18</a:t>
            </a:fld>
            <a:endParaRPr lang="en-US"/>
          </a:p>
        </p:txBody>
      </p:sp>
    </p:spTree>
    <p:extLst>
      <p:ext uri="{BB962C8B-B14F-4D97-AF65-F5344CB8AC3E}">
        <p14:creationId xmlns:p14="http://schemas.microsoft.com/office/powerpoint/2010/main" val="182004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D413-20D1-405A-AB38-BE61B56CD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076F05-48EA-4091-9128-01B3818829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D683B3-9663-47D9-A9D7-1333056FD5ED}"/>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5" name="Footer Placeholder 4">
            <a:extLst>
              <a:ext uri="{FF2B5EF4-FFF2-40B4-BE49-F238E27FC236}">
                <a16:creationId xmlns:a16="http://schemas.microsoft.com/office/drawing/2014/main" id="{B50AFBE1-93D9-46EF-85CD-1159C7D4D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A0870-0DC1-4240-A599-412A3C4432DE}"/>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66804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CCA1-C11C-46E6-81F8-54B3ABFCC0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D4D76F-E340-407E-BAA1-48273AB219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2EB75-32F0-499A-ACFA-DB58F5BD95DE}"/>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5" name="Footer Placeholder 4">
            <a:extLst>
              <a:ext uri="{FF2B5EF4-FFF2-40B4-BE49-F238E27FC236}">
                <a16:creationId xmlns:a16="http://schemas.microsoft.com/office/drawing/2014/main" id="{4EBAF2A7-146A-4553-98F3-68DFD104F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7E060-51B4-47C3-9217-7815711B965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40375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33D773-8E3A-44AC-B723-AB0972D8A9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0DEEDC-DD0F-488F-88B4-DBF65457C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792BB-7FAA-453D-BA75-F84C1D02ACBD}"/>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5" name="Footer Placeholder 4">
            <a:extLst>
              <a:ext uri="{FF2B5EF4-FFF2-40B4-BE49-F238E27FC236}">
                <a16:creationId xmlns:a16="http://schemas.microsoft.com/office/drawing/2014/main" id="{F9B4F3CD-A5C7-4668-B67D-3C6A5BF48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D97BF-C0AB-45E0-A880-7B867A21AF12}"/>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333895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9D6C-2B77-4870-8BD4-EB479FD41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DEA8E-F018-4609-A48C-60654671E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AF37E-3824-4435-9244-3BF8AB819393}"/>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5" name="Footer Placeholder 4">
            <a:extLst>
              <a:ext uri="{FF2B5EF4-FFF2-40B4-BE49-F238E27FC236}">
                <a16:creationId xmlns:a16="http://schemas.microsoft.com/office/drawing/2014/main" id="{623631DB-CB8B-47EB-B841-B8FE9523D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B1791-4F55-449A-BE5E-E60C3203FDD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385897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0827-BC26-40C9-B09D-198DD033C4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3E0ADA-2C4B-41F5-919C-6FC8658B3D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688BF-DDBC-449E-A714-DDF889F7B327}"/>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5" name="Footer Placeholder 4">
            <a:extLst>
              <a:ext uri="{FF2B5EF4-FFF2-40B4-BE49-F238E27FC236}">
                <a16:creationId xmlns:a16="http://schemas.microsoft.com/office/drawing/2014/main" id="{19C0BC33-2887-496E-B34C-679E161764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B42EE-C6D4-44B5-84D5-E70375F03336}"/>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25150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0D6F-D385-4BB5-8110-48C437F2C1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41809-E33B-4246-B4EB-00C16FD94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46C900-34E4-48FE-B52F-3E2B732A5F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4F6E1B-DB36-435C-B4A9-B1670C4CF077}"/>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6" name="Footer Placeholder 5">
            <a:extLst>
              <a:ext uri="{FF2B5EF4-FFF2-40B4-BE49-F238E27FC236}">
                <a16:creationId xmlns:a16="http://schemas.microsoft.com/office/drawing/2014/main" id="{B010C1B5-17F5-4D82-93B7-21B39D1AA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444C4-837F-44F9-AFC1-A8980D939E2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3368705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4912-43A3-4C73-87CE-5F72EEB74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4DF308-1152-4B57-96A6-9BB03D7B5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DCA99-3CE1-49F8-8AF8-07F7C61B3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81B397-CF20-411A-A03D-B8C4ADAFD9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CA0C9-D42C-4A82-8949-644EEEE095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81B4CB-7E24-4D97-A1A3-5B38B4532BAB}"/>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8" name="Footer Placeholder 7">
            <a:extLst>
              <a:ext uri="{FF2B5EF4-FFF2-40B4-BE49-F238E27FC236}">
                <a16:creationId xmlns:a16="http://schemas.microsoft.com/office/drawing/2014/main" id="{F761227D-2784-4C0D-BF7E-1968B000F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9C060-92B2-4F5D-95E8-72453B224C1E}"/>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6814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9D62-739D-4DE6-8062-61D1FDF31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098CA9-D259-4224-9884-0F54E0A7EF44}"/>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4" name="Footer Placeholder 3">
            <a:extLst>
              <a:ext uri="{FF2B5EF4-FFF2-40B4-BE49-F238E27FC236}">
                <a16:creationId xmlns:a16="http://schemas.microsoft.com/office/drawing/2014/main" id="{586B03D1-C4DB-4C4D-ABA0-53DB1DEA25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394A70-5CC0-4B49-B80C-E23223C33F1B}"/>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115828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05EDCF-59F1-4E12-9343-C150D3F004DD}"/>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3" name="Footer Placeholder 2">
            <a:extLst>
              <a:ext uri="{FF2B5EF4-FFF2-40B4-BE49-F238E27FC236}">
                <a16:creationId xmlns:a16="http://schemas.microsoft.com/office/drawing/2014/main" id="{2710A26C-82A5-41DD-9129-4FC134E68C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F26736-CF74-47D4-A7BA-6EA9830D51AE}"/>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606342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0C5E-373D-43D7-A4A3-481FE1B34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A2F6D3-138A-46BF-8E34-D92E89AA7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43ADA0-0CBF-48D9-AECB-C06C846EB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D25ABB-AD36-4D57-9F5F-65412241C4E3}"/>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6" name="Footer Placeholder 5">
            <a:extLst>
              <a:ext uri="{FF2B5EF4-FFF2-40B4-BE49-F238E27FC236}">
                <a16:creationId xmlns:a16="http://schemas.microsoft.com/office/drawing/2014/main" id="{319ECA06-7480-4A4F-80FF-C5CEA9543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364BE4-6E3A-4DF5-B0B5-ED0ECBD2ED43}"/>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44981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19EA-826E-48D5-9157-B65AA851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82CC2B-47BA-4A0C-936D-1236E4B68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3F716F-C095-44A0-A35C-F08D8776E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E5E97-83C8-41EC-8B0F-1A77C0F95D22}"/>
              </a:ext>
            </a:extLst>
          </p:cNvPr>
          <p:cNvSpPr>
            <a:spLocks noGrp="1"/>
          </p:cNvSpPr>
          <p:nvPr>
            <p:ph type="dt" sz="half" idx="10"/>
          </p:nvPr>
        </p:nvSpPr>
        <p:spPr/>
        <p:txBody>
          <a:bodyPr/>
          <a:lstStyle/>
          <a:p>
            <a:fld id="{E62999DD-2EAF-469A-A3B5-2BE646F1BE30}" type="datetimeFigureOut">
              <a:rPr lang="en-US" smtClean="0"/>
              <a:t>1/4/2020</a:t>
            </a:fld>
            <a:endParaRPr lang="en-US"/>
          </a:p>
        </p:txBody>
      </p:sp>
      <p:sp>
        <p:nvSpPr>
          <p:cNvPr id="6" name="Footer Placeholder 5">
            <a:extLst>
              <a:ext uri="{FF2B5EF4-FFF2-40B4-BE49-F238E27FC236}">
                <a16:creationId xmlns:a16="http://schemas.microsoft.com/office/drawing/2014/main" id="{D39A1CCF-7527-42BD-9485-358095E0B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003F18-7DF1-4133-9EA0-67BD53762117}"/>
              </a:ext>
            </a:extLst>
          </p:cNvPr>
          <p:cNvSpPr>
            <a:spLocks noGrp="1"/>
          </p:cNvSpPr>
          <p:nvPr>
            <p:ph type="sldNum" sz="quarter" idx="12"/>
          </p:nvPr>
        </p:nvSpPr>
        <p:spPr/>
        <p:txBody>
          <a:bodyPr/>
          <a:lstStyle/>
          <a:p>
            <a:fld id="{569E7303-EFEE-4994-8866-DC37C5ABD8E4}" type="slidenum">
              <a:rPr lang="en-US" smtClean="0"/>
              <a:t>‹#›</a:t>
            </a:fld>
            <a:endParaRPr lang="en-US"/>
          </a:p>
        </p:txBody>
      </p:sp>
    </p:spTree>
    <p:extLst>
      <p:ext uri="{BB962C8B-B14F-4D97-AF65-F5344CB8AC3E}">
        <p14:creationId xmlns:p14="http://schemas.microsoft.com/office/powerpoint/2010/main" val="272298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DF1DA-C808-4E36-8918-0B5C584D2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3BBA3A-A58C-4797-A085-8EDCEE93D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A20B58-74D7-4662-B18C-4853F06F9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999DD-2EAF-469A-A3B5-2BE646F1BE30}" type="datetimeFigureOut">
              <a:rPr lang="en-US" smtClean="0"/>
              <a:t>1/4/2020</a:t>
            </a:fld>
            <a:endParaRPr lang="en-US"/>
          </a:p>
        </p:txBody>
      </p:sp>
      <p:sp>
        <p:nvSpPr>
          <p:cNvPr id="5" name="Footer Placeholder 4">
            <a:extLst>
              <a:ext uri="{FF2B5EF4-FFF2-40B4-BE49-F238E27FC236}">
                <a16:creationId xmlns:a16="http://schemas.microsoft.com/office/drawing/2014/main" id="{C587302D-28F1-4F31-AB71-5E2803BF2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0E7F60-AFC8-430E-BCAC-AC1DBE9109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E7303-EFEE-4994-8866-DC37C5ABD8E4}" type="slidenum">
              <a:rPr lang="en-US" smtClean="0"/>
              <a:t>‹#›</a:t>
            </a:fld>
            <a:endParaRPr lang="en-US"/>
          </a:p>
        </p:txBody>
      </p:sp>
    </p:spTree>
    <p:extLst>
      <p:ext uri="{BB962C8B-B14F-4D97-AF65-F5344CB8AC3E}">
        <p14:creationId xmlns:p14="http://schemas.microsoft.com/office/powerpoint/2010/main" val="1848519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iscoverthreejs.com/book/first-steps/first-scene/" TargetMode="External"/><Relationship Id="rId5" Type="http://schemas.openxmlformats.org/officeDocument/2006/relationships/hyperlink" Target="http://davidscottlyons.com/threejs-intro/#slide-16" TargetMode="Externa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discoverthreejs.com/book/first-steps/first-scene/" TargetMode="External"/><Relationship Id="rId4" Type="http://schemas.openxmlformats.org/officeDocument/2006/relationships/hyperlink" Target="http://davidscottlyons.com/threejs-intro/#slide-16"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mp"/><Relationship Id="rId4" Type="http://schemas.openxmlformats.org/officeDocument/2006/relationships/hyperlink" Target="https://discoverthreejs.com/book/first-steps/first-scen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tmp"/><Relationship Id="rId4" Type="http://schemas.openxmlformats.org/officeDocument/2006/relationships/hyperlink" Target="https://discoverthreejs.com/book/first-steps/first-scen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hyperlink" Target="https://discoverthreejs.com/book/first-steps/first-scen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tmp"/><Relationship Id="rId4" Type="http://schemas.openxmlformats.org/officeDocument/2006/relationships/hyperlink" Target="https://discoverthreejs.com/book/first-steps/first-scen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tmp"/><Relationship Id="rId4" Type="http://schemas.openxmlformats.org/officeDocument/2006/relationships/hyperlink" Target="https://discoverthreejs.com/book/first-steps/first-scene/"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iscoverthreejs.com/book/first-steps/first-scene/"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iscoverthreejs.com/book/first-steps/first-scene/" TargetMode="External"/><Relationship Id="rId4" Type="http://schemas.openxmlformats.org/officeDocument/2006/relationships/hyperlink" Target="http://davidscottlyons.com/threejs-intro/#slide-16" TargetMode="External"/></Relationships>
</file>

<file path=ppt/slides/_rels/slide22.xml.rels><?xml version="1.0" encoding="UTF-8" standalone="yes"?>
<Relationships xmlns="http://schemas.openxmlformats.org/package/2006/relationships"><Relationship Id="rId13" Type="http://schemas.openxmlformats.org/officeDocument/2006/relationships/hyperlink" Target="https://threejs.org/docs/#api/en/geometries/CylinderBufferGeometry" TargetMode="External"/><Relationship Id="rId18" Type="http://schemas.openxmlformats.org/officeDocument/2006/relationships/hyperlink" Target="https://threejs.org/docs/#api/en/geometries/ExtrudeGeometry" TargetMode="External"/><Relationship Id="rId26" Type="http://schemas.openxmlformats.org/officeDocument/2006/relationships/hyperlink" Target="https://threejs.org/docs/#api/en/geometries/ParametricGeometry" TargetMode="External"/><Relationship Id="rId39" Type="http://schemas.openxmlformats.org/officeDocument/2006/relationships/hyperlink" Target="https://threejs.org/docs/#api/en/geometries/TextBufferGeometry" TargetMode="External"/><Relationship Id="rId21" Type="http://schemas.openxmlformats.org/officeDocument/2006/relationships/hyperlink" Target="https://threejs.org/docs/#api/geometries/LatheBufferGeometry" TargetMode="External"/><Relationship Id="rId34" Type="http://schemas.openxmlformats.org/officeDocument/2006/relationships/hyperlink" Target="https://threejs.org/docs/#api/geometries/ShapeGeometry" TargetMode="External"/><Relationship Id="rId42" Type="http://schemas.openxmlformats.org/officeDocument/2006/relationships/hyperlink" Target="https://threejs.org/docs/#api/en/geometries/TorusGeometry" TargetMode="External"/><Relationship Id="rId47" Type="http://schemas.openxmlformats.org/officeDocument/2006/relationships/hyperlink" Target="https://threejs.org/docs/#api/en/geometries/EdgesGeometry" TargetMode="External"/><Relationship Id="rId50" Type="http://schemas.microsoft.com/office/2007/relationships/hdphoto" Target="../media/hdphoto2.wdp"/><Relationship Id="rId7" Type="http://schemas.openxmlformats.org/officeDocument/2006/relationships/hyperlink" Target="https://threejs.org/docs/#api/en/geometries/BoxBufferGeometry" TargetMode="External"/><Relationship Id="rId2" Type="http://schemas.openxmlformats.org/officeDocument/2006/relationships/notesSlide" Target="../notesSlides/notesSlide11.xml"/><Relationship Id="rId16" Type="http://schemas.openxmlformats.org/officeDocument/2006/relationships/hyperlink" Target="https://threejs.org/docs/#api/geometries/DodecahedronGeometry" TargetMode="External"/><Relationship Id="rId29" Type="http://schemas.openxmlformats.org/officeDocument/2006/relationships/hyperlink" Target="https://threejs.org/docs/api/en/geometries/PolyhedronBufferGeometry.html" TargetMode="External"/><Relationship Id="rId11" Type="http://schemas.openxmlformats.org/officeDocument/2006/relationships/hyperlink" Target="https://threejs.org/docs/#api/en/geometries/ConeBufferGeometry" TargetMode="External"/><Relationship Id="rId24" Type="http://schemas.openxmlformats.org/officeDocument/2006/relationships/hyperlink" Target="https://threejs.org/docs/#api/en/geometries/OctahedronGeometry" TargetMode="External"/><Relationship Id="rId32" Type="http://schemas.openxmlformats.org/officeDocument/2006/relationships/hyperlink" Target="https://threejs.org/docs/#api/en/geometries/RingGeometry" TargetMode="External"/><Relationship Id="rId37" Type="http://schemas.openxmlformats.org/officeDocument/2006/relationships/hyperlink" Target="https://threejs.org/docs/api/en/geometries/TetrahedronBufferGeometry.html" TargetMode="External"/><Relationship Id="rId40" Type="http://schemas.openxmlformats.org/officeDocument/2006/relationships/hyperlink" Target="https://threejs.org/docs/#api/en/geometries/TextGeometry" TargetMode="External"/><Relationship Id="rId45" Type="http://schemas.openxmlformats.org/officeDocument/2006/relationships/hyperlink" Target="https://threejs.org/docs/#api/en/geometries/TubeBufferGeometry" TargetMode="External"/><Relationship Id="rId5" Type="http://schemas.openxmlformats.org/officeDocument/2006/relationships/image" Target="../media/image21.png"/><Relationship Id="rId15" Type="http://schemas.openxmlformats.org/officeDocument/2006/relationships/hyperlink" Target="https://threejs.org/docs/api/en/geometries/DodecahedronBufferGeometry.html" TargetMode="External"/><Relationship Id="rId23" Type="http://schemas.openxmlformats.org/officeDocument/2006/relationships/hyperlink" Target="https://threejs.org/docs/api/en/geometries/OctahedronBufferGeometry.html" TargetMode="External"/><Relationship Id="rId28" Type="http://schemas.openxmlformats.org/officeDocument/2006/relationships/hyperlink" Target="https://threejs.org/docs/#api/en/geometries/PlaneGeometry" TargetMode="External"/><Relationship Id="rId36" Type="http://schemas.openxmlformats.org/officeDocument/2006/relationships/hyperlink" Target="https://threejs.org/docs/#api/en/geometries/SphereGeometry" TargetMode="External"/><Relationship Id="rId49" Type="http://schemas.openxmlformats.org/officeDocument/2006/relationships/image" Target="../media/image8.png"/><Relationship Id="rId10" Type="http://schemas.openxmlformats.org/officeDocument/2006/relationships/hyperlink" Target="https://threejs.org/docs/#api/geometries/CircleGeometry" TargetMode="External"/><Relationship Id="rId19" Type="http://schemas.openxmlformats.org/officeDocument/2006/relationships/hyperlink" Target="https://threejs.org/docs/#api/en/geometries/IcosahedronBufferGeometry" TargetMode="External"/><Relationship Id="rId31" Type="http://schemas.openxmlformats.org/officeDocument/2006/relationships/hyperlink" Target="https://threejs.org/docs/#api/en/geometries/RingBufferGeometry" TargetMode="External"/><Relationship Id="rId44" Type="http://schemas.openxmlformats.org/officeDocument/2006/relationships/hyperlink" Target="https://threejs.org/docs/#api/en/geometries/TorusKnotGeometry" TargetMode="External"/><Relationship Id="rId4" Type="http://schemas.openxmlformats.org/officeDocument/2006/relationships/hyperlink" Target="https://threejsfundamentals.org/threejs/threejs-primitives.html" TargetMode="External"/><Relationship Id="rId9" Type="http://schemas.openxmlformats.org/officeDocument/2006/relationships/hyperlink" Target="https://threejs.org/docs/#api/en/geometries/CircleBufferGeometry" TargetMode="External"/><Relationship Id="rId14" Type="http://schemas.openxmlformats.org/officeDocument/2006/relationships/hyperlink" Target="https://threejs.org/docs/#api/en/geometries/CylinderGeometry" TargetMode="External"/><Relationship Id="rId22" Type="http://schemas.openxmlformats.org/officeDocument/2006/relationships/hyperlink" Target="https://threejs.org/docs/#api/en/geometries/LatheGeometry" TargetMode="External"/><Relationship Id="rId27" Type="http://schemas.openxmlformats.org/officeDocument/2006/relationships/hyperlink" Target="https://threejs.org/docs/#api/en/geometries/PlaneBufferGeometry" TargetMode="External"/><Relationship Id="rId30" Type="http://schemas.openxmlformats.org/officeDocument/2006/relationships/hyperlink" Target="https://threejs.org/docs/#api/en/geometries/PolyhedronGeometry" TargetMode="External"/><Relationship Id="rId35" Type="http://schemas.openxmlformats.org/officeDocument/2006/relationships/hyperlink" Target="https://threejs.org/docs/#api/en/geometries/SphereBufferGeometry" TargetMode="External"/><Relationship Id="rId43" Type="http://schemas.openxmlformats.org/officeDocument/2006/relationships/hyperlink" Target="https://threejs.org/docs/api/en/geometries/TorusKnotBufferGeometry.html" TargetMode="External"/><Relationship Id="rId48" Type="http://schemas.openxmlformats.org/officeDocument/2006/relationships/hyperlink" Target="https://threejs.org/docs/#api/en/geometries/WireframeGeometry" TargetMode="External"/><Relationship Id="rId8" Type="http://schemas.openxmlformats.org/officeDocument/2006/relationships/hyperlink" Target="https://threejs.org/docs/#api/en/geometries/BoxGeometry" TargetMode="External"/><Relationship Id="rId3" Type="http://schemas.openxmlformats.org/officeDocument/2006/relationships/hyperlink" Target="http://davidscottlyons.com/threejs-intro/#slide-16" TargetMode="External"/><Relationship Id="rId12" Type="http://schemas.openxmlformats.org/officeDocument/2006/relationships/hyperlink" Target="https://threejs.org/docs/#api/en/geometries/ConeGeometry" TargetMode="External"/><Relationship Id="rId17" Type="http://schemas.openxmlformats.org/officeDocument/2006/relationships/hyperlink" Target="https://threejs.org/docs/#api/en/geometries/ExtrudeBufferGeometry" TargetMode="External"/><Relationship Id="rId25" Type="http://schemas.openxmlformats.org/officeDocument/2006/relationships/hyperlink" Target="https://threejs.org/docs/api/en/geometries/ParametricBufferGeometry.html" TargetMode="External"/><Relationship Id="rId33" Type="http://schemas.openxmlformats.org/officeDocument/2006/relationships/hyperlink" Target="https://threejs.org/docs/#api/en/geometries/ShapeBufferGeometry" TargetMode="External"/><Relationship Id="rId38" Type="http://schemas.openxmlformats.org/officeDocument/2006/relationships/hyperlink" Target="https://threejs.org/docs/#api/en/geometries/TetrahedronGeometry" TargetMode="External"/><Relationship Id="rId46" Type="http://schemas.openxmlformats.org/officeDocument/2006/relationships/hyperlink" Target="https://threejs.org/docs/#api/en/geometries/TubeGeometry" TargetMode="External"/><Relationship Id="rId20" Type="http://schemas.openxmlformats.org/officeDocument/2006/relationships/hyperlink" Target="https://threejs.org/docs/#api/en/geometries/IcosahedronGeometry" TargetMode="External"/><Relationship Id="rId41" Type="http://schemas.openxmlformats.org/officeDocument/2006/relationships/hyperlink" Target="https://threejs.org/docs/#api/en/geometries/TorusBufferGeometry" TargetMode="External"/><Relationship Id="rId1" Type="http://schemas.openxmlformats.org/officeDocument/2006/relationships/slideLayout" Target="../slideLayouts/slideLayout2.xml"/><Relationship Id="rId6"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hyperlink" Target="https://threejsfundamentals.org/threejs/threejs-primitives.html"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hyperlink" Target="https://threejsfundamentals.org/threejs/lessons/threejs-custom-geometry.html" TargetMode="External"/><Relationship Id="rId5" Type="http://schemas.openxmlformats.org/officeDocument/2006/relationships/hyperlink" Target="http://davidscottlyons.com/threejs-intro/#slide-16" TargetMode="Externa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png"/><Relationship Id="rId7" Type="http://schemas.openxmlformats.org/officeDocument/2006/relationships/image" Target="../media/image8.png"/><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hyperlink" Target="https://threejsfundamentals.org/threejs/lessons/threejs-custom-geometry.html" TargetMode="External"/><Relationship Id="rId5" Type="http://schemas.openxmlformats.org/officeDocument/2006/relationships/hyperlink" Target="http://davidscottlyons.com/threejs-intro/#slide-16" TargetMode="Externa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blender.org/" TargetMode="External"/><Relationship Id="rId18" Type="http://schemas.openxmlformats.org/officeDocument/2006/relationships/image" Target="../media/image31.png"/><Relationship Id="rId3" Type="http://schemas.openxmlformats.org/officeDocument/2006/relationships/hyperlink" Target="https://threejsfundamentals.org/threejs/lessons/threejs-load-obj.html" TargetMode="External"/><Relationship Id="rId21" Type="http://schemas.openxmlformats.org/officeDocument/2006/relationships/image" Target="../media/image8.png"/><Relationship Id="rId7" Type="http://schemas.openxmlformats.org/officeDocument/2006/relationships/hyperlink" Target="https://www.autodesk.com/products/3ds-max/overview" TargetMode="External"/><Relationship Id="rId12" Type="http://schemas.microsoft.com/office/2007/relationships/hdphoto" Target="../media/hdphoto8.wdp"/><Relationship Id="rId17" Type="http://schemas.openxmlformats.org/officeDocument/2006/relationships/hyperlink" Target="https://github.com/mrdoob/three.js/tree/dev/examples/js/loaders" TargetMode="External"/><Relationship Id="rId2" Type="http://schemas.openxmlformats.org/officeDocument/2006/relationships/image" Target="../media/image25.png"/><Relationship Id="rId16" Type="http://schemas.openxmlformats.org/officeDocument/2006/relationships/image" Target="../media/image30.png"/><Relationship Id="rId20"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28.png"/><Relationship Id="rId5" Type="http://schemas.openxmlformats.org/officeDocument/2006/relationships/image" Target="../media/image26.png"/><Relationship Id="rId15" Type="http://schemas.microsoft.com/office/2007/relationships/hdphoto" Target="../media/hdphoto9.wdp"/><Relationship Id="rId10" Type="http://schemas.openxmlformats.org/officeDocument/2006/relationships/hyperlink" Target="https://www.maxon.net/en-us/products/cinema-4d/overview/" TargetMode="External"/><Relationship Id="rId19" Type="http://schemas.openxmlformats.org/officeDocument/2006/relationships/image" Target="../media/image32.png"/><Relationship Id="rId4" Type="http://schemas.openxmlformats.org/officeDocument/2006/relationships/hyperlink" Target="https://www.autodesk.com/products/maya/overview" TargetMode="External"/><Relationship Id="rId9" Type="http://schemas.microsoft.com/office/2007/relationships/hdphoto" Target="../media/hdphoto7.wdp"/><Relationship Id="rId14" Type="http://schemas.openxmlformats.org/officeDocument/2006/relationships/image" Target="../media/image29.png"/><Relationship Id="rId22"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hyperlink" Target="https://discoverthreejs.com/book/first-steps/shapes-transformations/~" TargetMode="External"/><Relationship Id="rId7" Type="http://schemas.microsoft.com/office/2007/relationships/hdphoto" Target="../media/hdphoto2.wdp"/><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0.wdp"/><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slideshare.net/JosFerro7/enei16-webgl-with-threejs" TargetMode="External"/><Relationship Id="rId4" Type="http://schemas.openxmlformats.org/officeDocument/2006/relationships/hyperlink" Target="http://davidscottlyons.com/threejs-intro/#slide-16"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rdoob/three.js/blob/master/src/math/Color.j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s://ellohype.tumblr.com/post/144601770453/feeling-today-via-cacheflowe-on-ell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threejsfundamentals.org/threejs/lessons/threejs-material-table.html" TargetMode="External"/><Relationship Id="rId3" Type="http://schemas.openxmlformats.org/officeDocument/2006/relationships/hyperlink" Target="https://threejs.org/docs/#api/en/materials/MeshBasicMaterial" TargetMode="External"/><Relationship Id="rId7" Type="http://schemas.openxmlformats.org/officeDocument/2006/relationships/hyperlink" Target="https://threejs.org/docs/#api/en/materials/MeshPhysicalMate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hreejs.org/docs/#api/en/materials/MeshStandardMaterial" TargetMode="External"/><Relationship Id="rId11" Type="http://schemas.microsoft.com/office/2007/relationships/hdphoto" Target="../media/hdphoto2.wdp"/><Relationship Id="rId5" Type="http://schemas.openxmlformats.org/officeDocument/2006/relationships/hyperlink" Target="https://threejs.org/docs/#api/en/materials/MeshPhongMaterial" TargetMode="External"/><Relationship Id="rId10" Type="http://schemas.openxmlformats.org/officeDocument/2006/relationships/image" Target="../media/image8.png"/><Relationship Id="rId4" Type="http://schemas.openxmlformats.org/officeDocument/2006/relationships/hyperlink" Target="https://threejs.org/docs/#api/en/materials/MeshLambertMaterial" TargetMode="External"/><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6.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iscoverthreejs.com/book/first-steps/textures-intro/" TargetMode="External"/><Relationship Id="rId5" Type="http://schemas.openxmlformats.org/officeDocument/2006/relationships/hyperlink" Target="http://davidscottlyons.com/threejs-intro/#slide-16" TargetMode="External"/><Relationship Id="rId4" Type="http://schemas.openxmlformats.org/officeDocument/2006/relationships/image" Target="../media/image36.tmp"/></Relationships>
</file>

<file path=ppt/slides/_rels/slide32.xml.rels><?xml version="1.0" encoding="UTF-8" standalone="yes"?>
<Relationships xmlns="http://schemas.openxmlformats.org/package/2006/relationships"><Relationship Id="rId3" Type="http://schemas.openxmlformats.org/officeDocument/2006/relationships/hyperlink" Target="http://animateyourhtml5.appspot.com/pres/index.html?lang=pt#41" TargetMode="External"/><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image" Target="../media/image38.gif"/><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hyperlink" Target="http://i.stack.imgur.com/3udUJ.gi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hyperlink" Target="https://blog.bitsrc.io/11-javascript-animation-libraries-for-2018-9d7ac93a2c59" TargetMode="External"/><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ozilla.org/en-US/docs/Web/API/window/requestAnimationFram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tmp"/><Relationship Id="rId1" Type="http://schemas.openxmlformats.org/officeDocument/2006/relationships/slideLayout" Target="../slideLayouts/slideLayout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unrealengine.com/en-US/" TargetMode="External"/><Relationship Id="rId7" Type="http://schemas.openxmlformats.org/officeDocument/2006/relationships/hyperlink" Target="https://www.youtube.com/watch?v=YjJuniW0kt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threejs.org/docs/#manual/en/introduction/Animation-system" TargetMode="External"/><Relationship Id="rId5" Type="http://schemas.openxmlformats.org/officeDocument/2006/relationships/image" Target="../media/image41.png"/><Relationship Id="rId4" Type="http://schemas.openxmlformats.org/officeDocument/2006/relationships/image" Target="../media/image6.png"/><Relationship Id="rId9" Type="http://schemas.microsoft.com/office/2007/relationships/hdphoto" Target="../media/hdphoto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developer.mozilla.org/pt-PT/docs/Web/API/WebGL_API"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pt.wikipedia.org/wiki/Dennis_Ritchie" TargetMode="External"/><Relationship Id="rId7" Type="http://schemas.microsoft.com/office/2007/relationships/hdphoto" Target="../media/hdphoto2.wdp"/><Relationship Id="rId2" Type="http://schemas.openxmlformats.org/officeDocument/2006/relationships/hyperlink" Target="https://threejsfundamentals.or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3.tmp"/><Relationship Id="rId4" Type="http://schemas.openxmlformats.org/officeDocument/2006/relationships/image" Target="../media/image42.tmp"/></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adolfoguimaraes.github.io/threejs/" TargetMode="External"/><Relationship Id="rId7" Type="http://schemas.openxmlformats.org/officeDocument/2006/relationships/image" Target="../media/image6.png"/><Relationship Id="rId2" Type="http://schemas.openxmlformats.org/officeDocument/2006/relationships/hyperlink" Target="https://threejsfundamentals.org/" TargetMode="External"/><Relationship Id="rId1" Type="http://schemas.openxmlformats.org/officeDocument/2006/relationships/slideLayout" Target="../slideLayouts/slideLayout2.xml"/><Relationship Id="rId6" Type="http://schemas.openxmlformats.org/officeDocument/2006/relationships/hyperlink" Target="https://www.youtube.com/watch?v=6oFvqLfRnsU" TargetMode="External"/><Relationship Id="rId5" Type="http://schemas.openxmlformats.org/officeDocument/2006/relationships/hyperlink" Target="https://www.youtube.com/watch?v=8jP4xpga6yY" TargetMode="External"/><Relationship Id="rId4" Type="http://schemas.openxmlformats.org/officeDocument/2006/relationships/hyperlink" Target="https://www.youtube.com/watch?v=uzkedMF-l4Q"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pt-PT/docs/Web/API/WebGL_API"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rdoob/three.js" TargetMode="External"/><Relationship Id="rId11" Type="http://schemas.openxmlformats.org/officeDocument/2006/relationships/image" Target="../media/image7.png"/><Relationship Id="rId5" Type="http://schemas.openxmlformats.org/officeDocument/2006/relationships/hyperlink" Target="NULL" TargetMode="External"/><Relationship Id="rId10" Type="http://schemas.openxmlformats.org/officeDocument/2006/relationships/hyperlink" Target="https://github.com/mrdoob/three.js/tree/dev/build" TargetMode="External"/><Relationship Id="rId4" Type="http://schemas.openxmlformats.org/officeDocument/2006/relationships/hyperlink" Target="https://threejs.org/" TargetMode="External"/><Relationship Id="rId9" Type="http://schemas.openxmlformats.org/officeDocument/2006/relationships/hyperlink" Target="NUL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hyperlink" Target="https://discoverthreejs.com/book/first-steps/first-sce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davidscottlyons.com/threejs-intro/#slide-1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avidscottlyons.com/threejs-intro/#slide-16"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0D0950-6DAB-4C3E-8605-34FAE4A50496}"/>
              </a:ext>
            </a:extLst>
          </p:cNvPr>
          <p:cNvSpPr/>
          <p:nvPr/>
        </p:nvSpPr>
        <p:spPr>
          <a:xfrm>
            <a:off x="-33660" y="0"/>
            <a:ext cx="9583614"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8" name="TextBox 7">
            <a:extLst>
              <a:ext uri="{FF2B5EF4-FFF2-40B4-BE49-F238E27FC236}">
                <a16:creationId xmlns:a16="http://schemas.microsoft.com/office/drawing/2014/main" id="{DB659010-25A8-4112-AA3A-3837649B9D89}"/>
              </a:ext>
            </a:extLst>
          </p:cNvPr>
          <p:cNvSpPr txBox="1"/>
          <p:nvPr/>
        </p:nvSpPr>
        <p:spPr>
          <a:xfrm>
            <a:off x="569472" y="4808838"/>
            <a:ext cx="4176346" cy="461665"/>
          </a:xfrm>
          <a:prstGeom prst="rect">
            <a:avLst/>
          </a:prstGeom>
          <a:noFill/>
        </p:spPr>
        <p:txBody>
          <a:bodyPr wrap="square" rtlCol="0">
            <a:spAutoFit/>
          </a:bodyPr>
          <a:lstStyle/>
          <a:p>
            <a:r>
              <a:rPr lang="pt-BR" sz="2400" dirty="0">
                <a:latin typeface="Porto Sans Light" panose="00000400000000000000" pitchFamily="50" charset="0"/>
              </a:rPr>
              <a:t>Introdução ao Three.js</a:t>
            </a:r>
            <a:endParaRPr lang="en-US" sz="2400" dirty="0">
              <a:latin typeface="Porto Sans Light" panose="00000400000000000000" pitchFamily="50" charset="0"/>
            </a:endParaRPr>
          </a:p>
        </p:txBody>
      </p:sp>
      <p:sp>
        <p:nvSpPr>
          <p:cNvPr id="6" name="Title 1">
            <a:extLst>
              <a:ext uri="{FF2B5EF4-FFF2-40B4-BE49-F238E27FC236}">
                <a16:creationId xmlns:a16="http://schemas.microsoft.com/office/drawing/2014/main" id="{7A304E88-B4CD-4695-92FB-80112FB6EF9F}"/>
              </a:ext>
            </a:extLst>
          </p:cNvPr>
          <p:cNvSpPr txBox="1">
            <a:spLocks/>
          </p:cNvSpPr>
          <p:nvPr/>
        </p:nvSpPr>
        <p:spPr>
          <a:xfrm>
            <a:off x="33658" y="2400816"/>
            <a:ext cx="9574823" cy="2387600"/>
          </a:xfrm>
          <a:prstGeom prst="rect">
            <a:avLst/>
          </a:prstGeom>
        </p:spPr>
        <p:txBody>
          <a:bodyPr vert="horz" lIns="640080" tIns="45720" rIns="45720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b="1" dirty="0">
                <a:latin typeface="Porto Sans Light" panose="00000400000000000000" pitchFamily="50" charset="0"/>
              </a:rPr>
              <a:t>Visualizações 3D para a web com WebGL</a:t>
            </a:r>
            <a:endParaRPr lang="en-US" dirty="0">
              <a:latin typeface="Porto Sans Light" panose="00000400000000000000" pitchFamily="50" charset="0"/>
            </a:endParaRPr>
          </a:p>
        </p:txBody>
      </p:sp>
      <p:pic>
        <p:nvPicPr>
          <p:cNvPr id="1028" name="Picture 4">
            <a:extLst>
              <a:ext uri="{FF2B5EF4-FFF2-40B4-BE49-F238E27FC236}">
                <a16:creationId xmlns:a16="http://schemas.microsoft.com/office/drawing/2014/main" id="{F61351EE-A2F0-4FA7-9823-5692F373A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9782" y="5964415"/>
            <a:ext cx="2118458" cy="41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0E367-5DA5-4FFF-B7DD-70F31A2016CF}"/>
              </a:ext>
            </a:extLst>
          </p:cNvPr>
          <p:cNvSpPr>
            <a:spLocks noGrp="1"/>
          </p:cNvSpPr>
          <p:nvPr>
            <p:ph type="ctrTitle"/>
          </p:nvPr>
        </p:nvSpPr>
        <p:spPr>
          <a:xfrm>
            <a:off x="-1" y="2349500"/>
            <a:ext cx="9574823" cy="2387600"/>
          </a:xfrm>
        </p:spPr>
        <p:txBody>
          <a:bodyPr lIns="640080" rIns="457200">
            <a:normAutofit/>
          </a:bodyPr>
          <a:lstStyle/>
          <a:p>
            <a:pPr algn="l"/>
            <a:r>
              <a:rPr lang="pt-BR" b="1" dirty="0">
                <a:solidFill>
                  <a:schemeClr val="bg1"/>
                </a:solidFill>
                <a:latin typeface="Porto Sans Light" panose="00000400000000000000" pitchFamily="50" charset="0"/>
              </a:rPr>
              <a:t>Visualizações 3D para a web com WebGL</a:t>
            </a:r>
            <a:endParaRPr lang="en-US" dirty="0">
              <a:solidFill>
                <a:schemeClr val="bg1"/>
              </a:solidFill>
              <a:latin typeface="Porto Sans Light" panose="00000400000000000000" pitchFamily="50" charset="0"/>
            </a:endParaRPr>
          </a:p>
        </p:txBody>
      </p:sp>
      <p:sp>
        <p:nvSpPr>
          <p:cNvPr id="4" name="TextBox 3">
            <a:extLst>
              <a:ext uri="{FF2B5EF4-FFF2-40B4-BE49-F238E27FC236}">
                <a16:creationId xmlns:a16="http://schemas.microsoft.com/office/drawing/2014/main" id="{3DBFC634-6243-46A4-A7EA-80CFE70AC033}"/>
              </a:ext>
            </a:extLst>
          </p:cNvPr>
          <p:cNvSpPr txBox="1"/>
          <p:nvPr/>
        </p:nvSpPr>
        <p:spPr>
          <a:xfrm>
            <a:off x="563328" y="5964415"/>
            <a:ext cx="4176346" cy="369332"/>
          </a:xfrm>
          <a:prstGeom prst="rect">
            <a:avLst/>
          </a:prstGeom>
          <a:noFill/>
        </p:spPr>
        <p:txBody>
          <a:bodyPr wrap="square" rtlCol="0">
            <a:spAutoFit/>
          </a:bodyPr>
          <a:lstStyle/>
          <a:p>
            <a:r>
              <a:rPr lang="pt-BR" dirty="0">
                <a:solidFill>
                  <a:schemeClr val="bg1"/>
                </a:solidFill>
                <a:latin typeface="Porto Sans Light" panose="00000400000000000000" pitchFamily="50" charset="0"/>
              </a:rPr>
              <a:t>Óscar Oliveira (oao@estg.ipp.pt)</a:t>
            </a:r>
            <a:endParaRPr lang="en-US" dirty="0">
              <a:solidFill>
                <a:schemeClr val="bg1"/>
              </a:solidFill>
              <a:latin typeface="Porto Sans Light" panose="00000400000000000000" pitchFamily="50" charset="0"/>
            </a:endParaRPr>
          </a:p>
        </p:txBody>
      </p:sp>
      <p:sp>
        <p:nvSpPr>
          <p:cNvPr id="7" name="TextBox 6">
            <a:extLst>
              <a:ext uri="{FF2B5EF4-FFF2-40B4-BE49-F238E27FC236}">
                <a16:creationId xmlns:a16="http://schemas.microsoft.com/office/drawing/2014/main" id="{2CBCED71-0523-4D83-85B2-4F234B280E4F}"/>
              </a:ext>
            </a:extLst>
          </p:cNvPr>
          <p:cNvSpPr txBox="1"/>
          <p:nvPr/>
        </p:nvSpPr>
        <p:spPr>
          <a:xfrm>
            <a:off x="553873" y="4788416"/>
            <a:ext cx="2794165" cy="461665"/>
          </a:xfrm>
          <a:prstGeom prst="rect">
            <a:avLst/>
          </a:prstGeom>
          <a:noFill/>
        </p:spPr>
        <p:txBody>
          <a:bodyPr wrap="square" rtlCol="0">
            <a:spAutoFit/>
          </a:bodyPr>
          <a:lstStyle/>
          <a:p>
            <a:r>
              <a:rPr lang="pt-BR" sz="2400" dirty="0">
                <a:solidFill>
                  <a:schemeClr val="bg1"/>
                </a:solidFill>
                <a:latin typeface="Porto Sans Light" panose="00000400000000000000" pitchFamily="50" charset="0"/>
              </a:rPr>
              <a:t>Introdução ao Three.js</a:t>
            </a:r>
            <a:endParaRPr lang="en-US" sz="24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092731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
          <a:stretch/>
        </p:blipFill>
        <p:spPr bwMode="auto">
          <a:xfrm>
            <a:off x="4656426" y="738981"/>
            <a:ext cx="6467475" cy="233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9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
          <a:stretch/>
        </p:blipFill>
        <p:spPr bwMode="auto">
          <a:xfrm>
            <a:off x="4656426" y="738981"/>
            <a:ext cx="6467475" cy="233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76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a:extLst>
              <a:ext uri="{FF2B5EF4-FFF2-40B4-BE49-F238E27FC236}">
                <a16:creationId xmlns:a16="http://schemas.microsoft.com/office/drawing/2014/main" id="{64B25EEF-D755-4465-BFF1-691305A1FB0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366872" y="1833329"/>
            <a:ext cx="7087589" cy="3343742"/>
          </a:xfrm>
        </p:spPr>
      </p:pic>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DA76BC29-4E50-4696-803F-8C89F121B45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51967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a:extLst>
              <a:ext uri="{FF2B5EF4-FFF2-40B4-BE49-F238E27FC236}">
                <a16:creationId xmlns:a16="http://schemas.microsoft.com/office/drawing/2014/main" id="{64B25EEF-D755-4465-BFF1-691305A1FB06}"/>
              </a:ext>
            </a:extLst>
          </p:cNvPr>
          <p:cNvPicPr>
            <a:picLocks noGrp="1" noChangeAspect="1"/>
          </p:cNvPicPr>
          <p:nvPr>
            <p:ph idx="1"/>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366872" y="1833329"/>
            <a:ext cx="7087589" cy="3343742"/>
          </a:xfrm>
        </p:spPr>
      </p:pic>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pic>
        <p:nvPicPr>
          <p:cNvPr id="10" name="Content Placeholder 7" descr="A picture containing drawing&#10;&#10;Description automatically generated">
            <a:extLst>
              <a:ext uri="{FF2B5EF4-FFF2-40B4-BE49-F238E27FC236}">
                <a16:creationId xmlns:a16="http://schemas.microsoft.com/office/drawing/2014/main" id="{CCD622BF-E8B6-4FC4-9B6F-E6571A9D951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49980"/>
          <a:stretch/>
        </p:blipFill>
        <p:spPr>
          <a:xfrm>
            <a:off x="4366873" y="1833329"/>
            <a:ext cx="3545228" cy="3343742"/>
          </a:xfrm>
          <a:prstGeom prst="rect">
            <a:avLst/>
          </a:prstGeom>
        </p:spPr>
      </p:pic>
      <p:sp>
        <p:nvSpPr>
          <p:cNvPr id="11" name="Rectangle 10">
            <a:extLst>
              <a:ext uri="{FF2B5EF4-FFF2-40B4-BE49-F238E27FC236}">
                <a16:creationId xmlns:a16="http://schemas.microsoft.com/office/drawing/2014/main" id="{E163F6A4-42AB-4B37-922E-1CA786E3A85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133007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5244793E-A4AF-4EE5-8EA4-FD13B19C9CC2}"/>
              </a:ext>
            </a:extLst>
          </p:cNvPr>
          <p:cNvSpPr/>
          <p:nvPr/>
        </p:nvSpPr>
        <p:spPr>
          <a:xfrm>
            <a:off x="4032944" y="293449"/>
            <a:ext cx="7962900" cy="738664"/>
          </a:xfrm>
          <a:prstGeom prst="rect">
            <a:avLst/>
          </a:prstGeom>
        </p:spPr>
        <p:txBody>
          <a:bodyPr wrap="square">
            <a:spAutoFit/>
          </a:bodyPr>
          <a:lstStyle/>
          <a:p>
            <a:endParaRPr lang="en-US" sz="1400" dirty="0">
              <a:solidFill>
                <a:schemeClr val="bg1">
                  <a:lumMod val="50000"/>
                </a:schemeClr>
              </a:solidFill>
              <a:latin typeface="Cascadia Code" panose="00000509000000000000" pitchFamily="49" charset="0"/>
            </a:endParaRPr>
          </a:p>
          <a:p>
            <a:r>
              <a:rPr lang="en-US" sz="1400" dirty="0">
                <a:latin typeface="Cascadia Code" panose="00000509000000000000" pitchFamily="49" charset="0"/>
              </a:rPr>
              <a:t>new </a:t>
            </a:r>
            <a:r>
              <a:rPr lang="en-US" sz="1400" dirty="0" err="1">
                <a:latin typeface="Cascadia Code" panose="00000509000000000000" pitchFamily="49" charset="0"/>
              </a:rPr>
              <a:t>THREE.PerspectiveCamera</a:t>
            </a:r>
            <a:r>
              <a:rPr lang="en-US" sz="1400" dirty="0">
                <a:latin typeface="Cascadia Code" panose="00000509000000000000" pitchFamily="49" charset="0"/>
              </a:rPr>
              <a:t>(</a:t>
            </a:r>
            <a:r>
              <a:rPr lang="en-US" sz="1400" b="1" dirty="0" err="1">
                <a:latin typeface="Cascadia Code" panose="00000509000000000000" pitchFamily="49" charset="0"/>
              </a:rPr>
              <a:t>fov</a:t>
            </a:r>
            <a:r>
              <a:rPr lang="en-US" sz="1400" dirty="0">
                <a:latin typeface="Cascadia Code" panose="00000509000000000000" pitchFamily="49" charset="0"/>
              </a:rPr>
              <a:t>, aspect, near, far); </a:t>
            </a:r>
            <a:br>
              <a:rPr lang="en-US" sz="1400" dirty="0">
                <a:latin typeface="Cascadia Code" panose="00000509000000000000" pitchFamily="49" charset="0"/>
              </a:rPr>
            </a:br>
            <a:endParaRPr lang="en-US" sz="1400" dirty="0">
              <a:latin typeface="Cascadia Code" panose="00000509000000000000" pitchFamily="49"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Picture 26">
            <a:extLst>
              <a:ext uri="{FF2B5EF4-FFF2-40B4-BE49-F238E27FC236}">
                <a16:creationId xmlns:a16="http://schemas.microsoft.com/office/drawing/2014/main" id="{4B8D2E99-8BAC-4096-B14D-AAB71CFF9A12}"/>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6096000" y="2702322"/>
            <a:ext cx="2963764" cy="1448312"/>
          </a:xfrm>
          <a:prstGeom prst="rect">
            <a:avLst/>
          </a:prstGeom>
        </p:spPr>
      </p:pic>
    </p:spTree>
    <p:extLst>
      <p:ext uri="{BB962C8B-B14F-4D97-AF65-F5344CB8AC3E}">
        <p14:creationId xmlns:p14="http://schemas.microsoft.com/office/powerpoint/2010/main" val="3892089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5244793E-A4AF-4EE5-8EA4-FD13B19C9CC2}"/>
              </a:ext>
            </a:extLst>
          </p:cNvPr>
          <p:cNvSpPr/>
          <p:nvPr/>
        </p:nvSpPr>
        <p:spPr>
          <a:xfrm>
            <a:off x="4032944" y="293449"/>
            <a:ext cx="7962900" cy="738664"/>
          </a:xfrm>
          <a:prstGeom prst="rect">
            <a:avLst/>
          </a:prstGeom>
        </p:spPr>
        <p:txBody>
          <a:bodyPr wrap="square">
            <a:spAutoFit/>
          </a:bodyPr>
          <a:lstStyle/>
          <a:p>
            <a:endParaRPr lang="en-US" sz="1400" dirty="0">
              <a:solidFill>
                <a:schemeClr val="bg1">
                  <a:lumMod val="50000"/>
                </a:schemeClr>
              </a:solidFill>
              <a:latin typeface="Cascadia Code" panose="00000509000000000000" pitchFamily="49" charset="0"/>
            </a:endParaRPr>
          </a:p>
          <a:p>
            <a:r>
              <a:rPr lang="en-US" sz="1400" dirty="0">
                <a:latin typeface="Cascadia Code" panose="00000509000000000000" pitchFamily="49" charset="0"/>
              </a:rPr>
              <a:t>new </a:t>
            </a:r>
            <a:r>
              <a:rPr lang="en-US" sz="1400" dirty="0" err="1">
                <a:latin typeface="Cascadia Code" panose="00000509000000000000" pitchFamily="49" charset="0"/>
              </a:rPr>
              <a:t>THREE.PerspectiveCamera</a:t>
            </a:r>
            <a:r>
              <a:rPr lang="en-US" sz="1400" dirty="0">
                <a:latin typeface="Cascadia Code" panose="00000509000000000000" pitchFamily="49" charset="0"/>
              </a:rPr>
              <a:t>(</a:t>
            </a:r>
            <a:r>
              <a:rPr lang="en-US" sz="1400" dirty="0" err="1">
                <a:latin typeface="Cascadia Code" panose="00000509000000000000" pitchFamily="49" charset="0"/>
              </a:rPr>
              <a:t>fov</a:t>
            </a:r>
            <a:r>
              <a:rPr lang="en-US" sz="1400" dirty="0">
                <a:latin typeface="Cascadia Code" panose="00000509000000000000" pitchFamily="49" charset="0"/>
              </a:rPr>
              <a:t>, </a:t>
            </a:r>
            <a:r>
              <a:rPr lang="en-US" sz="1400" b="1" dirty="0">
                <a:latin typeface="Cascadia Code" panose="00000509000000000000" pitchFamily="49" charset="0"/>
              </a:rPr>
              <a:t>aspect</a:t>
            </a:r>
            <a:r>
              <a:rPr lang="en-US" sz="1400" dirty="0">
                <a:latin typeface="Cascadia Code" panose="00000509000000000000" pitchFamily="49" charset="0"/>
              </a:rPr>
              <a:t>, near, far); </a:t>
            </a:r>
            <a:br>
              <a:rPr lang="en-US" sz="1400" dirty="0">
                <a:latin typeface="Cascadia Code" panose="00000509000000000000" pitchFamily="49" charset="0"/>
              </a:rPr>
            </a:br>
            <a:endParaRPr lang="en-US" sz="1400" dirty="0">
              <a:latin typeface="Cascadia Code" panose="00000509000000000000" pitchFamily="49"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a:extLst>
              <a:ext uri="{FF2B5EF4-FFF2-40B4-BE49-F238E27FC236}">
                <a16:creationId xmlns:a16="http://schemas.microsoft.com/office/drawing/2014/main" id="{E62CCF6D-5AF7-444F-8386-95C625850B12}"/>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5943600" y="2616693"/>
            <a:ext cx="3706368" cy="1624613"/>
          </a:xfrm>
          <a:prstGeom prst="rect">
            <a:avLst/>
          </a:prstGeom>
        </p:spPr>
      </p:pic>
    </p:spTree>
    <p:extLst>
      <p:ext uri="{BB962C8B-B14F-4D97-AF65-F5344CB8AC3E}">
        <p14:creationId xmlns:p14="http://schemas.microsoft.com/office/powerpoint/2010/main" val="3167392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5244793E-A4AF-4EE5-8EA4-FD13B19C9CC2}"/>
              </a:ext>
            </a:extLst>
          </p:cNvPr>
          <p:cNvSpPr/>
          <p:nvPr/>
        </p:nvSpPr>
        <p:spPr>
          <a:xfrm>
            <a:off x="4032944" y="293449"/>
            <a:ext cx="7962900" cy="738664"/>
          </a:xfrm>
          <a:prstGeom prst="rect">
            <a:avLst/>
          </a:prstGeom>
        </p:spPr>
        <p:txBody>
          <a:bodyPr wrap="square">
            <a:spAutoFit/>
          </a:bodyPr>
          <a:lstStyle/>
          <a:p>
            <a:endParaRPr lang="en-US" sz="1400" dirty="0">
              <a:solidFill>
                <a:schemeClr val="bg1">
                  <a:lumMod val="50000"/>
                </a:schemeClr>
              </a:solidFill>
              <a:latin typeface="Cascadia Code" panose="00000509000000000000" pitchFamily="49" charset="0"/>
            </a:endParaRPr>
          </a:p>
          <a:p>
            <a:r>
              <a:rPr lang="en-US" sz="1400" dirty="0">
                <a:latin typeface="Cascadia Code" panose="00000509000000000000" pitchFamily="49" charset="0"/>
              </a:rPr>
              <a:t>new </a:t>
            </a:r>
            <a:r>
              <a:rPr lang="en-US" sz="1400" dirty="0" err="1">
                <a:latin typeface="Cascadia Code" panose="00000509000000000000" pitchFamily="49" charset="0"/>
              </a:rPr>
              <a:t>THREE.PerspectiveCamera</a:t>
            </a:r>
            <a:r>
              <a:rPr lang="en-US" sz="1400" dirty="0">
                <a:latin typeface="Cascadia Code" panose="00000509000000000000" pitchFamily="49" charset="0"/>
              </a:rPr>
              <a:t>(</a:t>
            </a:r>
            <a:r>
              <a:rPr lang="en-US" sz="1400" dirty="0" err="1">
                <a:latin typeface="Cascadia Code" panose="00000509000000000000" pitchFamily="49" charset="0"/>
              </a:rPr>
              <a:t>fov</a:t>
            </a:r>
            <a:r>
              <a:rPr lang="en-US" sz="1400" dirty="0">
                <a:latin typeface="Cascadia Code" panose="00000509000000000000" pitchFamily="49" charset="0"/>
              </a:rPr>
              <a:t>, aspect, </a:t>
            </a:r>
            <a:r>
              <a:rPr lang="en-US" sz="1400" b="1" dirty="0">
                <a:latin typeface="Cascadia Code" panose="00000509000000000000" pitchFamily="49" charset="0"/>
              </a:rPr>
              <a:t>near, far</a:t>
            </a:r>
            <a:r>
              <a:rPr lang="en-US" sz="1400" dirty="0">
                <a:latin typeface="Cascadia Code" panose="00000509000000000000" pitchFamily="49" charset="0"/>
              </a:rPr>
              <a:t>); </a:t>
            </a:r>
            <a:br>
              <a:rPr lang="en-US" sz="1400" dirty="0">
                <a:latin typeface="Cascadia Code" panose="00000509000000000000" pitchFamily="49" charset="0"/>
              </a:rPr>
            </a:br>
            <a:endParaRPr lang="en-US" sz="1400" dirty="0">
              <a:latin typeface="Cascadia Code" panose="00000509000000000000" pitchFamily="49"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a:extLst>
              <a:ext uri="{FF2B5EF4-FFF2-40B4-BE49-F238E27FC236}">
                <a16:creationId xmlns:a16="http://schemas.microsoft.com/office/drawing/2014/main" id="{F4BA4A17-A55C-4C56-AE95-D26165DBA784}"/>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5621027" y="2389050"/>
            <a:ext cx="4608029" cy="2384699"/>
          </a:xfrm>
          <a:prstGeom prst="rect">
            <a:avLst/>
          </a:prstGeom>
        </p:spPr>
      </p:pic>
    </p:spTree>
    <p:extLst>
      <p:ext uri="{BB962C8B-B14F-4D97-AF65-F5344CB8AC3E}">
        <p14:creationId xmlns:p14="http://schemas.microsoft.com/office/powerpoint/2010/main" val="282168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Camera</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23" name="Picture 22">
            <a:extLst>
              <a:ext uri="{FF2B5EF4-FFF2-40B4-BE49-F238E27FC236}">
                <a16:creationId xmlns:a16="http://schemas.microsoft.com/office/drawing/2014/main" id="{EB1AFEF6-68F7-462B-BF75-B5074A4ADEDE}"/>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403468" y="845859"/>
            <a:ext cx="6493132" cy="4861481"/>
          </a:xfrm>
          <a:prstGeom prst="rect">
            <a:avLst/>
          </a:prstGeom>
        </p:spPr>
      </p:pic>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3307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Sistema de </a:t>
            </a:r>
            <a:r>
              <a:rPr lang="en-US" sz="3200" dirty="0" err="1">
                <a:solidFill>
                  <a:schemeClr val="bg1"/>
                </a:solidFill>
                <a:latin typeface="Porto Sans Light" panose="00000400000000000000" pitchFamily="50" charset="0"/>
              </a:rPr>
              <a:t>coordenadas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8" name="Picture 17" descr="A close up of a map&#10;&#10;Description automatically generated">
            <a:extLst>
              <a:ext uri="{FF2B5EF4-FFF2-40B4-BE49-F238E27FC236}">
                <a16:creationId xmlns:a16="http://schemas.microsoft.com/office/drawing/2014/main" id="{0CC54011-8639-44F4-9F96-C3489E914443}"/>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052264" y="662781"/>
            <a:ext cx="7276740" cy="5215385"/>
          </a:xfrm>
          <a:prstGeom prst="rect">
            <a:avLst/>
          </a:prstGeom>
        </p:spPr>
      </p:pic>
    </p:spTree>
    <p:extLst>
      <p:ext uri="{BB962C8B-B14F-4D97-AF65-F5344CB8AC3E}">
        <p14:creationId xmlns:p14="http://schemas.microsoft.com/office/powerpoint/2010/main" val="118883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12B0D858-254F-414E-A56F-EAA6B81290B3}"/>
              </a:ext>
            </a:extLst>
          </p:cNvPr>
          <p:cNvSpPr>
            <a:spLocks noGrp="1"/>
          </p:cNvSpPr>
          <p:nvPr>
            <p:ph idx="1"/>
          </p:nvPr>
        </p:nvSpPr>
        <p:spPr>
          <a:xfrm>
            <a:off x="3990109" y="365125"/>
            <a:ext cx="7647709" cy="6123598"/>
          </a:xfrm>
        </p:spPr>
        <p:txBody>
          <a:bodyPr lIns="0" rIns="0" anchor="ctr" anchorCtr="0">
            <a:normAutofit/>
          </a:bodyPr>
          <a:lstStyle/>
          <a:p>
            <a:pPr marL="0" indent="0">
              <a:buNone/>
            </a:pPr>
            <a:r>
              <a:rPr lang="en-US" sz="1600" dirty="0">
                <a:latin typeface="Cascadia Code" panose="00000509000000000000" pitchFamily="49" charset="0"/>
              </a:rPr>
              <a:t>camera = new </a:t>
            </a:r>
            <a:r>
              <a:rPr lang="en-US" sz="1600" dirty="0" err="1">
                <a:latin typeface="Cascadia Code" panose="00000509000000000000" pitchFamily="49" charset="0"/>
              </a:rPr>
              <a:t>THREE.PerspectiveCamera</a:t>
            </a:r>
            <a:r>
              <a:rPr lang="en-US" sz="1600" dirty="0">
                <a:latin typeface="Cascadia Code" panose="00000509000000000000" pitchFamily="49" charset="0"/>
              </a:rPr>
              <a:t>(</a:t>
            </a:r>
            <a:r>
              <a:rPr lang="en-US" sz="1600" dirty="0" err="1">
                <a:latin typeface="Cascadia Code" panose="00000509000000000000" pitchFamily="49" charset="0"/>
              </a:rPr>
              <a:t>fov</a:t>
            </a:r>
            <a:r>
              <a:rPr lang="en-US" sz="1600" dirty="0">
                <a:latin typeface="Cascadia Code" panose="00000509000000000000" pitchFamily="49" charset="0"/>
              </a:rPr>
              <a:t>, ratio, near, far);</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scene = new </a:t>
            </a:r>
            <a:r>
              <a:rPr lang="en-US" sz="1600" dirty="0" err="1">
                <a:latin typeface="Cascadia Code" panose="00000509000000000000" pitchFamily="49" charset="0"/>
              </a:rPr>
              <a:t>THREE.Scene</a:t>
            </a:r>
            <a:r>
              <a:rPr lang="en-US" sz="1600" dirty="0">
                <a:latin typeface="Cascadia Code" panose="00000509000000000000" pitchFamily="49" charset="0"/>
              </a:rPr>
              <a:t>();</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renderer = new </a:t>
            </a:r>
            <a:r>
              <a:rPr lang="en-US" sz="1600" dirty="0" err="1">
                <a:latin typeface="Cascadia Code" panose="00000509000000000000" pitchFamily="49" charset="0"/>
              </a:rPr>
              <a:t>THREE.WebGLRenderer</a:t>
            </a:r>
            <a:r>
              <a:rPr lang="en-US" sz="1600" dirty="0">
                <a:latin typeface="Cascadia Code" panose="00000509000000000000" pitchFamily="49" charset="0"/>
              </a:rPr>
              <a:t>({ </a:t>
            </a:r>
            <a:r>
              <a:rPr lang="en-US" sz="1600" dirty="0" err="1">
                <a:latin typeface="Cascadia Code" panose="00000509000000000000" pitchFamily="49" charset="0"/>
              </a:rPr>
              <a:t>antialias</a:t>
            </a:r>
            <a:r>
              <a:rPr lang="en-US" sz="1600" dirty="0">
                <a:latin typeface="Cascadia Code" panose="00000509000000000000" pitchFamily="49" charset="0"/>
              </a:rPr>
              <a:t>: true });</a:t>
            </a:r>
          </a:p>
          <a:p>
            <a:pPr marL="0" indent="0">
              <a:buNone/>
            </a:pPr>
            <a:r>
              <a:rPr lang="en-US" sz="1600" dirty="0" err="1">
                <a:latin typeface="Cascadia Code" panose="00000509000000000000" pitchFamily="49" charset="0"/>
              </a:rPr>
              <a:t>renderer.setSize</a:t>
            </a:r>
            <a:r>
              <a:rPr lang="en-US" sz="1600" dirty="0">
                <a:latin typeface="Cascadia Code" panose="00000509000000000000" pitchFamily="49" charset="0"/>
              </a:rPr>
              <a:t>(width, height);</a:t>
            </a:r>
          </a:p>
          <a:p>
            <a:pPr marL="0" indent="0">
              <a:buNone/>
            </a:pPr>
            <a:endParaRPr lang="en-US" sz="1600" dirty="0">
              <a:latin typeface="Cascadia Code" panose="00000509000000000000" pitchFamily="49" charset="0"/>
            </a:endParaRPr>
          </a:p>
          <a:p>
            <a:pPr marL="0" indent="0">
              <a:buNone/>
            </a:pPr>
            <a:r>
              <a:rPr lang="en-US" sz="1600" dirty="0" err="1">
                <a:latin typeface="Cascadia Code" panose="00000509000000000000" pitchFamily="49" charset="0"/>
              </a:rPr>
              <a:t>renderer.render</a:t>
            </a:r>
            <a:r>
              <a:rPr lang="en-US" sz="1600" dirty="0">
                <a:latin typeface="Cascadia Code" panose="00000509000000000000" pitchFamily="49" charset="0"/>
              </a:rPr>
              <a:t>(scene, camera);</a:t>
            </a: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Renderer</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24" name="AutoShape 6" descr="A frustum shape">
            <a:extLst>
              <a:ext uri="{FF2B5EF4-FFF2-40B4-BE49-F238E27FC236}">
                <a16:creationId xmlns:a16="http://schemas.microsoft.com/office/drawing/2014/main" id="{4A60A644-3736-4B5C-8207-A63B3ABAD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2B2A20F8-C53D-4425-8085-75C04076E9B6}"/>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\exemplos\2-renderer</a:t>
            </a:r>
          </a:p>
        </p:txBody>
      </p:sp>
      <p:pic>
        <p:nvPicPr>
          <p:cNvPr id="13" name="Picture 2" descr="Resultado de imagem para see icon">
            <a:extLst>
              <a:ext uri="{FF2B5EF4-FFF2-40B4-BE49-F238E27FC236}">
                <a16:creationId xmlns:a16="http://schemas.microsoft.com/office/drawing/2014/main" id="{261C2495-EFA3-4F16-9C6A-424F9E54392F}"/>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38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Conteúdos</a:t>
            </a:r>
            <a:endParaRPr lang="en-US" dirty="0">
              <a:solidFill>
                <a:schemeClr val="bg1"/>
              </a:solidFill>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anchor="ctr"/>
          <a:lstStyle/>
          <a:p>
            <a:pPr>
              <a:buFont typeface="Wingdings" panose="05000000000000000000" pitchFamily="2" charset="2"/>
              <a:buChar char="§"/>
            </a:pPr>
            <a:r>
              <a:rPr lang="pt-PT" dirty="0">
                <a:latin typeface="Porto Sans Light" panose="00000400000000000000" pitchFamily="50" charset="0"/>
              </a:rPr>
              <a:t>Introdução</a:t>
            </a:r>
          </a:p>
          <a:p>
            <a:pPr>
              <a:buFont typeface="Wingdings" panose="05000000000000000000" pitchFamily="2" charset="2"/>
              <a:buChar char="§"/>
            </a:pPr>
            <a:r>
              <a:rPr lang="pt-PT" i="1" dirty="0" err="1">
                <a:latin typeface="Porto Sans Light" panose="00000400000000000000" pitchFamily="50" charset="0"/>
              </a:rPr>
              <a:t>Renderer</a:t>
            </a:r>
            <a:endParaRPr lang="pt-PT" i="1" dirty="0">
              <a:latin typeface="Porto Sans Light" panose="00000400000000000000" pitchFamily="50" charset="0"/>
            </a:endParaRPr>
          </a:p>
          <a:p>
            <a:pPr>
              <a:buFont typeface="Wingdings" panose="05000000000000000000" pitchFamily="2" charset="2"/>
              <a:buChar char="§"/>
            </a:pPr>
            <a:r>
              <a:rPr lang="pt-PT" i="1" dirty="0" err="1">
                <a:latin typeface="Porto Sans Light" panose="00000400000000000000" pitchFamily="50" charset="0"/>
              </a:rPr>
              <a:t>Mesh</a:t>
            </a:r>
            <a:endParaRPr lang="pt-PT" i="1" dirty="0">
              <a:latin typeface="Porto Sans Light" panose="00000400000000000000" pitchFamily="50" charset="0"/>
            </a:endParaRPr>
          </a:p>
          <a:p>
            <a:pPr lvl="1">
              <a:buFont typeface="Wingdings" panose="05000000000000000000" pitchFamily="2" charset="2"/>
              <a:buChar char="§"/>
            </a:pPr>
            <a:r>
              <a:rPr lang="pt-PT" dirty="0">
                <a:latin typeface="Porto Sans Light" panose="00000400000000000000" pitchFamily="50" charset="0"/>
              </a:rPr>
              <a:t>Geometrias</a:t>
            </a:r>
          </a:p>
          <a:p>
            <a:pPr lvl="1">
              <a:buFont typeface="Wingdings" panose="05000000000000000000" pitchFamily="2" charset="2"/>
              <a:buChar char="§"/>
            </a:pPr>
            <a:r>
              <a:rPr lang="pt-PT" dirty="0">
                <a:latin typeface="Porto Sans Light" panose="00000400000000000000" pitchFamily="50" charset="0"/>
              </a:rPr>
              <a:t>Materiais</a:t>
            </a:r>
          </a:p>
          <a:p>
            <a:pPr>
              <a:buFont typeface="Wingdings" panose="05000000000000000000" pitchFamily="2" charset="2"/>
              <a:buChar char="§"/>
            </a:pPr>
            <a:r>
              <a:rPr lang="pt-PT" dirty="0">
                <a:latin typeface="Porto Sans Light" panose="00000400000000000000" pitchFamily="50" charset="0"/>
              </a:rPr>
              <a:t>Luzes</a:t>
            </a:r>
          </a:p>
          <a:p>
            <a:pPr>
              <a:buFont typeface="Wingdings" panose="05000000000000000000" pitchFamily="2" charset="2"/>
              <a:buChar char="§"/>
            </a:pPr>
            <a:r>
              <a:rPr lang="pt-PT" dirty="0">
                <a:latin typeface="Porto Sans Light" panose="00000400000000000000" pitchFamily="50" charset="0"/>
              </a:rPr>
              <a:t>Animação</a:t>
            </a:r>
          </a:p>
          <a:p>
            <a:pPr>
              <a:buFont typeface="Wingdings" panose="05000000000000000000" pitchFamily="2" charset="2"/>
              <a:buChar char="§"/>
            </a:pPr>
            <a:r>
              <a:rPr lang="pt-PT" dirty="0">
                <a:latin typeface="Porto Sans Light" panose="00000400000000000000" pitchFamily="50" charset="0"/>
              </a:rPr>
              <a:t>Conclusão</a:t>
            </a: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014607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tx1"/>
                </a:solidFill>
                <a:latin typeface="Porto Sans Light" panose="00000400000000000000" pitchFamily="50" charset="0"/>
              </a:rPr>
              <a:t>Mesh</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bg1"/>
                </a:solidFill>
                <a:latin typeface="Porto Sans Light" panose="00000400000000000000" pitchFamily="50" charset="0"/>
              </a:rPr>
              <a:t>Mesh</a:t>
            </a:r>
            <a:endParaRPr lang="en-US" dirty="0">
              <a:solidFill>
                <a:schemeClr val="bg1"/>
              </a:solidFill>
              <a:latin typeface="Porto Sans Light" panose="00000400000000000000" pitchFamily="50" charset="0"/>
            </a:endParaRPr>
          </a:p>
        </p:txBody>
      </p:sp>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8" name="Picture 7" descr="A close up of a map&#10;&#10;Description automatically generated">
            <a:extLst>
              <a:ext uri="{FF2B5EF4-FFF2-40B4-BE49-F238E27FC236}">
                <a16:creationId xmlns:a16="http://schemas.microsoft.com/office/drawing/2014/main" id="{6602450D-27D1-46EB-801A-DFA0ED1C269B}"/>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8305666" y="2376875"/>
            <a:ext cx="3581534" cy="2104249"/>
          </a:xfrm>
          <a:prstGeom prst="rect">
            <a:avLst/>
          </a:prstGeom>
        </p:spPr>
      </p:pic>
    </p:spTree>
    <p:extLst>
      <p:ext uri="{BB962C8B-B14F-4D97-AF65-F5344CB8AC3E}">
        <p14:creationId xmlns:p14="http://schemas.microsoft.com/office/powerpoint/2010/main" val="421610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Mesh</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t" anchorCtr="0">
            <a:normAutofit/>
          </a:bodyPr>
          <a:lstStyle/>
          <a:p>
            <a:pPr marL="0" indent="0">
              <a:buNone/>
            </a:pPr>
            <a:r>
              <a:rPr lang="en-US" sz="1600" dirty="0">
                <a:solidFill>
                  <a:schemeClr val="bg1">
                    <a:lumMod val="50000"/>
                  </a:schemeClr>
                </a:solidFill>
                <a:latin typeface="Cascadia Code" panose="00000509000000000000" pitchFamily="49" charset="0"/>
              </a:rPr>
              <a:t>const geometry = new </a:t>
            </a:r>
            <a:r>
              <a:rPr lang="en-US" sz="1600" dirty="0" err="1">
                <a:solidFill>
                  <a:schemeClr val="bg1">
                    <a:lumMod val="50000"/>
                  </a:schemeClr>
                </a:solidFill>
                <a:latin typeface="Cascadia Code" panose="00000509000000000000" pitchFamily="49" charset="0"/>
              </a:rPr>
              <a:t>THREE.BoxBufferGeometry</a:t>
            </a:r>
            <a:r>
              <a:rPr lang="en-US" sz="1600" dirty="0">
                <a:solidFill>
                  <a:schemeClr val="bg1">
                    <a:lumMod val="50000"/>
                  </a:schemeClr>
                </a:solidFill>
                <a:latin typeface="Cascadia Code" panose="00000509000000000000" pitchFamily="49" charset="0"/>
              </a:rPr>
              <a:t>(2, 2, 2);</a:t>
            </a:r>
          </a:p>
          <a:p>
            <a:pPr marL="0" indent="0">
              <a:buNone/>
            </a:pPr>
            <a:r>
              <a:rPr lang="en-US" sz="1600" dirty="0">
                <a:solidFill>
                  <a:schemeClr val="bg1">
                    <a:lumMod val="50000"/>
                  </a:schemeClr>
                </a:solidFill>
                <a:latin typeface="Cascadia Code" panose="00000509000000000000" pitchFamily="49" charset="0"/>
              </a:rPr>
              <a:t>const material = new </a:t>
            </a:r>
            <a:r>
              <a:rPr lang="en-US" sz="1600" dirty="0" err="1">
                <a:solidFill>
                  <a:schemeClr val="bg1">
                    <a:lumMod val="50000"/>
                  </a:schemeClr>
                </a:solidFill>
                <a:latin typeface="Cascadia Code" panose="00000509000000000000" pitchFamily="49" charset="0"/>
              </a:rPr>
              <a:t>THREE.MeshNormalMaterial</a:t>
            </a:r>
            <a:r>
              <a:rPr lang="en-US" sz="1600" dirty="0">
                <a:solidFill>
                  <a:schemeClr val="bg1">
                    <a:lumMod val="50000"/>
                  </a:schemeClr>
                </a:solidFill>
                <a:latin typeface="Cascadia Code" panose="00000509000000000000" pitchFamily="49" charset="0"/>
              </a:rPr>
              <a:t>();</a:t>
            </a:r>
          </a:p>
          <a:p>
            <a:pPr marL="0" indent="0">
              <a:buNone/>
            </a:pPr>
            <a:r>
              <a:rPr lang="en-US" sz="1600" dirty="0">
                <a:latin typeface="Cascadia Code" panose="00000509000000000000" pitchFamily="49" charset="0"/>
              </a:rPr>
              <a:t>const mesh = new </a:t>
            </a:r>
            <a:r>
              <a:rPr lang="en-US" sz="1600" dirty="0" err="1">
                <a:latin typeface="Cascadia Code" panose="00000509000000000000" pitchFamily="49" charset="0"/>
              </a:rPr>
              <a:t>THREE.Mesh</a:t>
            </a:r>
            <a:r>
              <a:rPr lang="en-US" sz="1600" dirty="0">
                <a:latin typeface="Cascadia Code" panose="00000509000000000000" pitchFamily="49" charset="0"/>
              </a:rPr>
              <a:t>(geometry, material);</a:t>
            </a:r>
            <a:endParaRPr lang="pt-BR" sz="1600" u="sng" dirty="0">
              <a:uFill>
                <a:solidFill>
                  <a:schemeClr val="bg1"/>
                </a:solidFill>
              </a:uFill>
              <a:latin typeface="Porto Sans Light" panose="00000400000000000000" pitchFamily="50" charset="0"/>
              <a:ea typeface="+mj-ea"/>
              <a:cs typeface="+mj-cs"/>
            </a:endParaRPr>
          </a:p>
        </p:txBody>
      </p:sp>
      <p:pic>
        <p:nvPicPr>
          <p:cNvPr id="13" name="Picture 12" descr="A close up of a map&#10;&#10;Description automatically generated">
            <a:extLst>
              <a:ext uri="{FF2B5EF4-FFF2-40B4-BE49-F238E27FC236}">
                <a16:creationId xmlns:a16="http://schemas.microsoft.com/office/drawing/2014/main" id="{F8D36020-82CE-4F71-8F54-A05281659FA4}"/>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456650" y="2629466"/>
            <a:ext cx="2714625" cy="1594916"/>
          </a:xfrm>
          <a:prstGeom prst="rect">
            <a:avLst/>
          </a:prstGeom>
        </p:spPr>
      </p:pic>
      <p:sp>
        <p:nvSpPr>
          <p:cNvPr id="8" name="Rectangle 7">
            <a:extLst>
              <a:ext uri="{FF2B5EF4-FFF2-40B4-BE49-F238E27FC236}">
                <a16:creationId xmlns:a16="http://schemas.microsoft.com/office/drawing/2014/main" id="{D12248BC-BC28-4A6F-A5CC-5BB12759983D}"/>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2384523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5" name="Picture 14" descr="A picture containing graphics, room, drawing&#10;&#10;Description automatically generated">
            <a:extLst>
              <a:ext uri="{FF2B5EF4-FFF2-40B4-BE49-F238E27FC236}">
                <a16:creationId xmlns:a16="http://schemas.microsoft.com/office/drawing/2014/main" id="{8B192B8E-74FB-4FBA-B8C5-6B70F581454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872801" y="469228"/>
            <a:ext cx="4014399" cy="3755136"/>
          </a:xfrm>
          <a:prstGeom prst="rect">
            <a:avLst/>
          </a:prstGeom>
        </p:spPr>
      </p:pic>
      <p:sp>
        <p:nvSpPr>
          <p:cNvPr id="17" name="Title 1">
            <a:extLst>
              <a:ext uri="{FF2B5EF4-FFF2-40B4-BE49-F238E27FC236}">
                <a16:creationId xmlns:a16="http://schemas.microsoft.com/office/drawing/2014/main" id="{0EC304F1-2FBD-48E8-9593-2801A4738913}"/>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Primitivas</a:t>
            </a:r>
            <a:endParaRPr lang="en-US"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fontScale="85000" lnSpcReduction="20000"/>
          </a:bodyPr>
          <a:lstStyle/>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7">
                  <a:extLst>
                    <a:ext uri="{A12FA001-AC4F-418D-AE19-62706E023703}">
                      <ahyp:hlinkClr xmlns:ahyp="http://schemas.microsoft.com/office/drawing/2018/hyperlinkcolor" val="tx"/>
                    </a:ext>
                  </a:extLst>
                </a:hlinkClick>
              </a:rPr>
              <a:t>BoxBufferGeometry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8">
                  <a:extLst>
                    <a:ext uri="{A12FA001-AC4F-418D-AE19-62706E023703}">
                      <ahyp:hlinkClr xmlns:ahyp="http://schemas.microsoft.com/office/drawing/2018/hyperlinkcolor" val="tx"/>
                    </a:ext>
                  </a:extLst>
                </a:hlinkClick>
              </a:rPr>
              <a:t>BoxGeometry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9">
                  <a:extLst>
                    <a:ext uri="{A12FA001-AC4F-418D-AE19-62706E023703}">
                      <ahyp:hlinkClr xmlns:ahyp="http://schemas.microsoft.com/office/drawing/2018/hyperlinkcolor" val="tx"/>
                    </a:ext>
                  </a:extLst>
                </a:hlinkClick>
              </a:rPr>
              <a:t>CircleBufferGeometry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0">
                  <a:extLst>
                    <a:ext uri="{A12FA001-AC4F-418D-AE19-62706E023703}">
                      <ahyp:hlinkClr xmlns:ahyp="http://schemas.microsoft.com/office/drawing/2018/hyperlinkcolor" val="tx"/>
                    </a:ext>
                  </a:extLst>
                </a:hlinkClick>
              </a:rPr>
              <a:t>CircleGeometry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1">
                  <a:extLst>
                    <a:ext uri="{A12FA001-AC4F-418D-AE19-62706E023703}">
                      <ahyp:hlinkClr xmlns:ahyp="http://schemas.microsoft.com/office/drawing/2018/hyperlinkcolor" val="tx"/>
                    </a:ext>
                  </a:extLst>
                </a:hlinkClick>
              </a:rPr>
              <a:t>ConeBufferGeometry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2">
                  <a:extLst>
                    <a:ext uri="{A12FA001-AC4F-418D-AE19-62706E023703}">
                      <ahyp:hlinkClr xmlns:ahyp="http://schemas.microsoft.com/office/drawing/2018/hyperlinkcolor" val="tx"/>
                    </a:ext>
                  </a:extLst>
                </a:hlinkClick>
              </a:rPr>
              <a:t>ConeGeometry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3">
                  <a:extLst>
                    <a:ext uri="{A12FA001-AC4F-418D-AE19-62706E023703}">
                      <ahyp:hlinkClr xmlns:ahyp="http://schemas.microsoft.com/office/drawing/2018/hyperlinkcolor" val="tx"/>
                    </a:ext>
                  </a:extLst>
                </a:hlinkClick>
              </a:rPr>
              <a:t>CylinderBufferGeometry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4">
                  <a:extLst>
                    <a:ext uri="{A12FA001-AC4F-418D-AE19-62706E023703}">
                      <ahyp:hlinkClr xmlns:ahyp="http://schemas.microsoft.com/office/drawing/2018/hyperlinkcolor" val="tx"/>
                    </a:ext>
                  </a:extLst>
                </a:hlinkClick>
              </a:rPr>
              <a:t>CylinderGeometry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5">
                  <a:extLst>
                    <a:ext uri="{A12FA001-AC4F-418D-AE19-62706E023703}">
                      <ahyp:hlinkClr xmlns:ahyp="http://schemas.microsoft.com/office/drawing/2018/hyperlinkcolor" val="tx"/>
                    </a:ext>
                  </a:extLst>
                </a:hlinkClick>
              </a:rPr>
              <a:t>DodecahedronBufferGeometry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6">
                  <a:extLst>
                    <a:ext uri="{A12FA001-AC4F-418D-AE19-62706E023703}">
                      <ahyp:hlinkClr xmlns:ahyp="http://schemas.microsoft.com/office/drawing/2018/hyperlinkcolor" val="tx"/>
                    </a:ext>
                  </a:extLst>
                </a:hlinkClick>
              </a:rPr>
              <a:t>DodecahedronGeometry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17">
                  <a:extLst>
                    <a:ext uri="{A12FA001-AC4F-418D-AE19-62706E023703}">
                      <ahyp:hlinkClr xmlns:ahyp="http://schemas.microsoft.com/office/drawing/2018/hyperlinkcolor" val="tx"/>
                    </a:ext>
                  </a:extLst>
                </a:hlinkClick>
              </a:rPr>
              <a:t>ExtrudeBufferGeometry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18">
                  <a:extLst>
                    <a:ext uri="{A12FA001-AC4F-418D-AE19-62706E023703}">
                      <ahyp:hlinkClr xmlns:ahyp="http://schemas.microsoft.com/office/drawing/2018/hyperlinkcolor" val="tx"/>
                    </a:ext>
                  </a:extLst>
                </a:hlinkClick>
              </a:rPr>
              <a:t>ExtrudeGeometry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19">
                  <a:extLst>
                    <a:ext uri="{A12FA001-AC4F-418D-AE19-62706E023703}">
                      <ahyp:hlinkClr xmlns:ahyp="http://schemas.microsoft.com/office/drawing/2018/hyperlinkcolor" val="tx"/>
                    </a:ext>
                  </a:extLst>
                </a:hlinkClick>
              </a:rPr>
              <a:t>IcosahedronBufferGeometry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0">
                  <a:extLst>
                    <a:ext uri="{A12FA001-AC4F-418D-AE19-62706E023703}">
                      <ahyp:hlinkClr xmlns:ahyp="http://schemas.microsoft.com/office/drawing/2018/hyperlinkcolor" val="tx"/>
                    </a:ext>
                  </a:extLst>
                </a:hlinkClick>
              </a:rPr>
              <a:t>IcosahedronGeometry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1">
                  <a:extLst>
                    <a:ext uri="{A12FA001-AC4F-418D-AE19-62706E023703}">
                      <ahyp:hlinkClr xmlns:ahyp="http://schemas.microsoft.com/office/drawing/2018/hyperlinkcolor" val="tx"/>
                    </a:ext>
                  </a:extLst>
                </a:hlinkClick>
              </a:rPr>
              <a:t>LatheBufferGeometry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2">
                  <a:extLst>
                    <a:ext uri="{A12FA001-AC4F-418D-AE19-62706E023703}">
                      <ahyp:hlinkClr xmlns:ahyp="http://schemas.microsoft.com/office/drawing/2018/hyperlinkcolor" val="tx"/>
                    </a:ext>
                  </a:extLst>
                </a:hlinkClick>
              </a:rPr>
              <a:t>LatheGeometry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23">
                  <a:extLst>
                    <a:ext uri="{A12FA001-AC4F-418D-AE19-62706E023703}">
                      <ahyp:hlinkClr xmlns:ahyp="http://schemas.microsoft.com/office/drawing/2018/hyperlinkcolor" val="tx"/>
                    </a:ext>
                  </a:extLst>
                </a:hlinkClick>
              </a:rPr>
              <a:t>OctahedronBufferGeometry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4">
                  <a:extLst>
                    <a:ext uri="{A12FA001-AC4F-418D-AE19-62706E023703}">
                      <ahyp:hlinkClr xmlns:ahyp="http://schemas.microsoft.com/office/drawing/2018/hyperlinkcolor" val="tx"/>
                    </a:ext>
                  </a:extLst>
                </a:hlinkClick>
              </a:rPr>
              <a:t>OctahedronGeometry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5">
                  <a:extLst>
                    <a:ext uri="{A12FA001-AC4F-418D-AE19-62706E023703}">
                      <ahyp:hlinkClr xmlns:ahyp="http://schemas.microsoft.com/office/drawing/2018/hyperlinkcolor" val="tx"/>
                    </a:ext>
                  </a:extLst>
                </a:hlinkClick>
              </a:rPr>
              <a:t>ParametricBufferGeometry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6">
                  <a:extLst>
                    <a:ext uri="{A12FA001-AC4F-418D-AE19-62706E023703}">
                      <ahyp:hlinkClr xmlns:ahyp="http://schemas.microsoft.com/office/drawing/2018/hyperlinkcolor" val="tx"/>
                    </a:ext>
                  </a:extLst>
                </a:hlinkClick>
              </a:rPr>
              <a:t>ParametricGeometry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7">
                  <a:extLst>
                    <a:ext uri="{A12FA001-AC4F-418D-AE19-62706E023703}">
                      <ahyp:hlinkClr xmlns:ahyp="http://schemas.microsoft.com/office/drawing/2018/hyperlinkcolor" val="tx"/>
                    </a:ext>
                  </a:extLst>
                </a:hlinkClick>
              </a:rPr>
              <a:t>PlaneBufferGeometry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28">
                  <a:extLst>
                    <a:ext uri="{A12FA001-AC4F-418D-AE19-62706E023703}">
                      <ahyp:hlinkClr xmlns:ahyp="http://schemas.microsoft.com/office/drawing/2018/hyperlinkcolor" val="tx"/>
                    </a:ext>
                  </a:extLst>
                </a:hlinkClick>
              </a:rPr>
              <a:t>PlaneGeometry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29">
                  <a:extLst>
                    <a:ext uri="{A12FA001-AC4F-418D-AE19-62706E023703}">
                      <ahyp:hlinkClr xmlns:ahyp="http://schemas.microsoft.com/office/drawing/2018/hyperlinkcolor" val="tx"/>
                    </a:ext>
                  </a:extLst>
                </a:hlinkClick>
              </a:rPr>
              <a:t>PolyhedronBufferGeometry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0">
                  <a:extLst>
                    <a:ext uri="{A12FA001-AC4F-418D-AE19-62706E023703}">
                      <ahyp:hlinkClr xmlns:ahyp="http://schemas.microsoft.com/office/drawing/2018/hyperlinkcolor" val="tx"/>
                    </a:ext>
                  </a:extLst>
                </a:hlinkClick>
              </a:rPr>
              <a:t>PolyhedronGeometry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31">
                  <a:extLst>
                    <a:ext uri="{A12FA001-AC4F-418D-AE19-62706E023703}">
                      <ahyp:hlinkClr xmlns:ahyp="http://schemas.microsoft.com/office/drawing/2018/hyperlinkcolor" val="tx"/>
                    </a:ext>
                  </a:extLst>
                </a:hlinkClick>
              </a:rPr>
              <a:t>RingBufferGeometry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2">
                  <a:extLst>
                    <a:ext uri="{A12FA001-AC4F-418D-AE19-62706E023703}">
                      <ahyp:hlinkClr xmlns:ahyp="http://schemas.microsoft.com/office/drawing/2018/hyperlinkcolor" val="tx"/>
                    </a:ext>
                  </a:extLst>
                </a:hlinkClick>
              </a:rPr>
              <a:t>RingGeometry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33">
                  <a:extLst>
                    <a:ext uri="{A12FA001-AC4F-418D-AE19-62706E023703}">
                      <ahyp:hlinkClr xmlns:ahyp="http://schemas.microsoft.com/office/drawing/2018/hyperlinkcolor" val="tx"/>
                    </a:ext>
                  </a:extLst>
                </a:hlinkClick>
              </a:rPr>
              <a:t>ShapeBufferGeometry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4">
                  <a:extLst>
                    <a:ext uri="{A12FA001-AC4F-418D-AE19-62706E023703}">
                      <ahyp:hlinkClr xmlns:ahyp="http://schemas.microsoft.com/office/drawing/2018/hyperlinkcolor" val="tx"/>
                    </a:ext>
                  </a:extLst>
                </a:hlinkClick>
              </a:rPr>
              <a:t>ShapeGeometry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35">
                  <a:extLst>
                    <a:ext uri="{A12FA001-AC4F-418D-AE19-62706E023703}">
                      <ahyp:hlinkClr xmlns:ahyp="http://schemas.microsoft.com/office/drawing/2018/hyperlinkcolor" val="tx"/>
                    </a:ext>
                  </a:extLst>
                </a:hlinkClick>
              </a:rPr>
              <a:t>SphereBufferGeometry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6">
                  <a:extLst>
                    <a:ext uri="{A12FA001-AC4F-418D-AE19-62706E023703}">
                      <ahyp:hlinkClr xmlns:ahyp="http://schemas.microsoft.com/office/drawing/2018/hyperlinkcolor" val="tx"/>
                    </a:ext>
                  </a:extLst>
                </a:hlinkClick>
              </a:rPr>
              <a:t>SphereGeometry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37">
                  <a:extLst>
                    <a:ext uri="{A12FA001-AC4F-418D-AE19-62706E023703}">
                      <ahyp:hlinkClr xmlns:ahyp="http://schemas.microsoft.com/office/drawing/2018/hyperlinkcolor" val="tx"/>
                    </a:ext>
                  </a:extLst>
                </a:hlinkClick>
              </a:rPr>
              <a:t>TetrahedronBufferGeometry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38">
                  <a:extLst>
                    <a:ext uri="{A12FA001-AC4F-418D-AE19-62706E023703}">
                      <ahyp:hlinkClr xmlns:ahyp="http://schemas.microsoft.com/office/drawing/2018/hyperlinkcolor" val="tx"/>
                    </a:ext>
                  </a:extLst>
                </a:hlinkClick>
              </a:rPr>
              <a:t>TetrahedronGeometry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39">
                  <a:extLst>
                    <a:ext uri="{A12FA001-AC4F-418D-AE19-62706E023703}">
                      <ahyp:hlinkClr xmlns:ahyp="http://schemas.microsoft.com/office/drawing/2018/hyperlinkcolor" val="tx"/>
                    </a:ext>
                  </a:extLst>
                </a:hlinkClick>
              </a:rPr>
              <a:t>TextBufferGeometry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0">
                  <a:extLst>
                    <a:ext uri="{A12FA001-AC4F-418D-AE19-62706E023703}">
                      <ahyp:hlinkClr xmlns:ahyp="http://schemas.microsoft.com/office/drawing/2018/hyperlinkcolor" val="tx"/>
                    </a:ext>
                  </a:extLst>
                </a:hlinkClick>
              </a:rPr>
              <a:t>TextGeometry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41">
                  <a:extLst>
                    <a:ext uri="{A12FA001-AC4F-418D-AE19-62706E023703}">
                      <ahyp:hlinkClr xmlns:ahyp="http://schemas.microsoft.com/office/drawing/2018/hyperlinkcolor" val="tx"/>
                    </a:ext>
                  </a:extLst>
                </a:hlinkClick>
              </a:rPr>
              <a:t>TorusBufferGeometry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2">
                  <a:extLst>
                    <a:ext uri="{A12FA001-AC4F-418D-AE19-62706E023703}">
                      <ahyp:hlinkClr xmlns:ahyp="http://schemas.microsoft.com/office/drawing/2018/hyperlinkcolor" val="tx"/>
                    </a:ext>
                  </a:extLst>
                </a:hlinkClick>
              </a:rPr>
              <a:t>TorusGeometry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b="1" u="sng" dirty="0">
                <a:uFill>
                  <a:solidFill>
                    <a:schemeClr val="bg1"/>
                  </a:solidFill>
                </a:uFill>
                <a:latin typeface="Porto Sans Light" panose="00000400000000000000" pitchFamily="50" charset="0"/>
                <a:ea typeface="+mj-ea"/>
                <a:cs typeface="+mj-cs"/>
                <a:hlinkClick r:id="rId43">
                  <a:extLst>
                    <a:ext uri="{A12FA001-AC4F-418D-AE19-62706E023703}">
                      <ahyp:hlinkClr xmlns:ahyp="http://schemas.microsoft.com/office/drawing/2018/hyperlinkcolor" val="tx"/>
                    </a:ext>
                  </a:extLst>
                </a:hlinkClick>
              </a:rPr>
              <a:t>TorusKnotBufferGeometry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4">
                  <a:extLst>
                    <a:ext uri="{A12FA001-AC4F-418D-AE19-62706E023703}">
                      <ahyp:hlinkClr xmlns:ahyp="http://schemas.microsoft.com/office/drawing/2018/hyperlinkcolor" val="tx"/>
                    </a:ext>
                  </a:extLst>
                </a:hlinkClick>
              </a:rPr>
              <a:t>TorusKnotGeometry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45">
                  <a:extLst>
                    <a:ext uri="{A12FA001-AC4F-418D-AE19-62706E023703}">
                      <ahyp:hlinkClr xmlns:ahyp="http://schemas.microsoft.com/office/drawing/2018/hyperlinkcolor" val="tx"/>
                    </a:ext>
                  </a:extLst>
                </a:hlinkClick>
              </a:rPr>
              <a:t>TubeBufferGeometry</a:t>
            </a:r>
            <a:r>
              <a:rPr lang="pt-BR" sz="1600" u="sng" dirty="0">
                <a:uFill>
                  <a:solidFill>
                    <a:schemeClr val="bg1"/>
                  </a:solidFill>
                </a:uFill>
                <a:latin typeface="Porto Sans Light" panose="00000400000000000000" pitchFamily="50" charset="0"/>
                <a:ea typeface="+mj-ea"/>
                <a:cs typeface="+mj-cs"/>
              </a:rPr>
              <a:t>, </a:t>
            </a:r>
            <a:r>
              <a:rPr lang="pt-BR" sz="1600" u="sng" dirty="0">
                <a:uFill>
                  <a:solidFill>
                    <a:schemeClr val="bg1"/>
                  </a:solidFill>
                </a:uFill>
                <a:latin typeface="Porto Sans Light" panose="00000400000000000000" pitchFamily="50" charset="0"/>
                <a:ea typeface="+mj-ea"/>
                <a:cs typeface="+mj-cs"/>
                <a:hlinkClick r:id="rId46">
                  <a:extLst>
                    <a:ext uri="{A12FA001-AC4F-418D-AE19-62706E023703}">
                      <ahyp:hlinkClr xmlns:ahyp="http://schemas.microsoft.com/office/drawing/2018/hyperlinkcolor" val="tx"/>
                    </a:ext>
                  </a:extLst>
                </a:hlinkClick>
              </a:rPr>
              <a:t>TubeGeometry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47">
                  <a:extLst>
                    <a:ext uri="{A12FA001-AC4F-418D-AE19-62706E023703}">
                      <ahyp:hlinkClr xmlns:ahyp="http://schemas.microsoft.com/office/drawing/2018/hyperlinkcolor" val="tx"/>
                    </a:ext>
                  </a:extLst>
                </a:hlinkClick>
              </a:rPr>
              <a:t>EdgesGeometry</a:t>
            </a:r>
            <a:endParaRPr lang="pt-BR" sz="1600" u="sng"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1600" u="sng" dirty="0">
                <a:uFill>
                  <a:solidFill>
                    <a:schemeClr val="bg1"/>
                  </a:solidFill>
                </a:uFill>
                <a:latin typeface="Porto Sans Light" panose="00000400000000000000" pitchFamily="50" charset="0"/>
                <a:ea typeface="+mj-ea"/>
                <a:cs typeface="+mj-cs"/>
                <a:hlinkClick r:id="rId48">
                  <a:extLst>
                    <a:ext uri="{A12FA001-AC4F-418D-AE19-62706E023703}">
                      <ahyp:hlinkClr xmlns:ahyp="http://schemas.microsoft.com/office/drawing/2018/hyperlinkcolor" val="tx"/>
                    </a:ext>
                  </a:extLst>
                </a:hlinkClick>
              </a:rPr>
              <a:t>WireframeGeometry</a:t>
            </a:r>
            <a:endParaRPr lang="pt-BR" sz="1600" u="sng" dirty="0">
              <a:uFill>
                <a:solidFill>
                  <a:schemeClr val="bg1"/>
                </a:solidFill>
              </a:uFill>
              <a:latin typeface="Porto Sans Light" panose="00000400000000000000" pitchFamily="50" charset="0"/>
              <a:ea typeface="+mj-ea"/>
              <a:cs typeface="+mj-cs"/>
            </a:endParaRPr>
          </a:p>
        </p:txBody>
      </p:sp>
      <p:sp>
        <p:nvSpPr>
          <p:cNvPr id="18" name="Rectangle 17">
            <a:extLst>
              <a:ext uri="{FF2B5EF4-FFF2-40B4-BE49-F238E27FC236}">
                <a16:creationId xmlns:a16="http://schemas.microsoft.com/office/drawing/2014/main" id="{AF90012A-D51D-4F9E-8B68-6D0DA5DBE0C8}"/>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\exemplos\3-geometrias [1-6]</a:t>
            </a:r>
          </a:p>
        </p:txBody>
      </p:sp>
      <p:pic>
        <p:nvPicPr>
          <p:cNvPr id="12" name="Picture 2" descr="Resultado de imagem para see icon">
            <a:extLst>
              <a:ext uri="{FF2B5EF4-FFF2-40B4-BE49-F238E27FC236}">
                <a16:creationId xmlns:a16="http://schemas.microsoft.com/office/drawing/2014/main" id="{4D1B77E5-1C21-448D-9171-1ED4C193DA2D}"/>
              </a:ext>
            </a:extLst>
          </p:cNvPr>
          <p:cNvPicPr>
            <a:picLocks noChangeAspect="1" noChangeArrowheads="1"/>
          </p:cNvPicPr>
          <p:nvPr/>
        </p:nvPicPr>
        <p:blipFill>
          <a:blip r:embed="rId49">
            <a:lum bright="70000" contrast="-70000"/>
            <a:extLst>
              <a:ext uri="{BEBA8EAE-BF5A-486C-A8C5-ECC9F3942E4B}">
                <a14:imgProps xmlns:a14="http://schemas.microsoft.com/office/drawing/2010/main">
                  <a14:imgLayer r:embed="rId5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22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Personalizadas</a:t>
            </a:r>
            <a:endParaRPr lang="en-US" dirty="0">
              <a:solidFill>
                <a:schemeClr val="bg1"/>
              </a:solidFill>
              <a:latin typeface="Porto Sans Light" panose="00000400000000000000" pitchFamily="50" charset="0"/>
            </a:endParaRPr>
          </a:p>
        </p:txBody>
      </p:sp>
      <p:pic>
        <p:nvPicPr>
          <p:cNvPr id="10" name="Picture 4" descr="Resultado de imagem para three js material">
            <a:extLst>
              <a:ext uri="{FF2B5EF4-FFF2-40B4-BE49-F238E27FC236}">
                <a16:creationId xmlns:a16="http://schemas.microsoft.com/office/drawing/2014/main" id="{889642F6-89C5-43A4-8194-6DE4C75C8863}"/>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m para three js material">
            <a:extLst>
              <a:ext uri="{FF2B5EF4-FFF2-40B4-BE49-F238E27FC236}">
                <a16:creationId xmlns:a16="http://schemas.microsoft.com/office/drawing/2014/main" id="{A11945BD-8BEE-4B6E-96B3-36AC021CFE56}"/>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a:stretch/>
        </p:blipFill>
        <p:spPr bwMode="auto">
          <a:xfrm>
            <a:off x="4656426" y="3428999"/>
            <a:ext cx="3049300" cy="249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750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Personalizadas</a:t>
            </a:r>
            <a:endParaRPr lang="en-US" dirty="0">
              <a:solidFill>
                <a:schemeClr val="bg1"/>
              </a:solidFill>
              <a:latin typeface="Porto Sans Light" panose="00000400000000000000" pitchFamily="50" charset="0"/>
            </a:endParaRPr>
          </a:p>
        </p:txBody>
      </p:sp>
      <p:sp>
        <p:nvSpPr>
          <p:cNvPr id="13" name="Content Placeholder 2">
            <a:extLst>
              <a:ext uri="{FF2B5EF4-FFF2-40B4-BE49-F238E27FC236}">
                <a16:creationId xmlns:a16="http://schemas.microsoft.com/office/drawing/2014/main" id="{D88CD089-BD04-4431-9C4E-64535445C724}"/>
              </a:ext>
            </a:extLst>
          </p:cNvPr>
          <p:cNvSpPr>
            <a:spLocks noGrp="1"/>
          </p:cNvSpPr>
          <p:nvPr>
            <p:ph idx="1"/>
          </p:nvPr>
        </p:nvSpPr>
        <p:spPr>
          <a:xfrm>
            <a:off x="3990109" y="365125"/>
            <a:ext cx="7647709" cy="6123598"/>
          </a:xfrm>
        </p:spPr>
        <p:txBody>
          <a:bodyPr lIns="0" rIns="0" anchor="t" anchorCtr="0">
            <a:normAutofit fontScale="70000" lnSpcReduction="20000"/>
          </a:bodyPr>
          <a:lstStyle/>
          <a:p>
            <a:pPr marL="0" indent="0">
              <a:buNone/>
            </a:pPr>
            <a:r>
              <a:rPr lang="en-US" sz="1600" dirty="0">
                <a:latin typeface="Cascadia Code" panose="00000509000000000000" pitchFamily="49" charset="0"/>
              </a:rPr>
              <a:t>const geometry = new </a:t>
            </a:r>
            <a:r>
              <a:rPr lang="en-US" sz="1600" dirty="0" err="1">
                <a:latin typeface="Cascadia Code" panose="00000509000000000000" pitchFamily="49" charset="0"/>
              </a:rPr>
              <a:t>THREE.Geometry</a:t>
            </a:r>
            <a:r>
              <a:rPr lang="en-US" sz="1600" dirty="0">
                <a:latin typeface="Cascadia Code" panose="00000509000000000000" pitchFamily="49" charset="0"/>
              </a:rPr>
              <a:t>();</a:t>
            </a:r>
          </a:p>
          <a:p>
            <a:pPr marL="0" indent="0">
              <a:buNone/>
            </a:pPr>
            <a:r>
              <a:rPr lang="en-US" sz="1600" dirty="0" err="1">
                <a:latin typeface="Cascadia Code" panose="00000509000000000000" pitchFamily="49" charset="0"/>
              </a:rPr>
              <a:t>geometry.vertices.push</a:t>
            </a:r>
            <a:r>
              <a:rPr lang="en-US" sz="1600" dirty="0">
                <a:latin typeface="Cascadia Code" panose="00000509000000000000" pitchFamily="49" charset="0"/>
              </a:rPr>
              <a:t>(</a:t>
            </a:r>
          </a:p>
          <a:p>
            <a:pPr marL="0" indent="0">
              <a:buNone/>
            </a:pPr>
            <a:r>
              <a:rPr lang="en-US" sz="1600" dirty="0">
                <a:latin typeface="Cascadia Code" panose="00000509000000000000" pitchFamily="49" charset="0"/>
              </a:rPr>
              <a:t>    new THREE.Vector3(-1, -1,  1),  // 0</a:t>
            </a:r>
          </a:p>
          <a:p>
            <a:pPr marL="0" indent="0">
              <a:buNone/>
            </a:pPr>
            <a:r>
              <a:rPr lang="en-US" sz="1600" dirty="0">
                <a:latin typeface="Cascadia Code" panose="00000509000000000000" pitchFamily="49" charset="0"/>
              </a:rPr>
              <a:t>    new THREE.Vector3( 1, -1,  1),  // 1</a:t>
            </a:r>
          </a:p>
          <a:p>
            <a:pPr marL="0" indent="0">
              <a:buNone/>
            </a:pPr>
            <a:r>
              <a:rPr lang="en-US" sz="1600" dirty="0">
                <a:latin typeface="Cascadia Code" panose="00000509000000000000" pitchFamily="49" charset="0"/>
              </a:rPr>
              <a:t>    new THREE.Vector3(-1,  1,  1),  // 2</a:t>
            </a:r>
          </a:p>
          <a:p>
            <a:pPr marL="0" indent="0">
              <a:buNone/>
            </a:pPr>
            <a:r>
              <a:rPr lang="en-US" sz="1600" dirty="0">
                <a:latin typeface="Cascadia Code" panose="00000509000000000000" pitchFamily="49" charset="0"/>
              </a:rPr>
              <a:t>    new THREE.Vector3( 1,  1,  1),  // 3</a:t>
            </a:r>
          </a:p>
          <a:p>
            <a:pPr marL="0" indent="0">
              <a:buNone/>
            </a:pPr>
            <a:r>
              <a:rPr lang="en-US" sz="1600" dirty="0">
                <a:latin typeface="Cascadia Code" panose="00000509000000000000" pitchFamily="49" charset="0"/>
              </a:rPr>
              <a:t>    new THREE.Vector3(-1, -1, -1),  // 4</a:t>
            </a:r>
          </a:p>
          <a:p>
            <a:pPr marL="0" indent="0">
              <a:buNone/>
            </a:pPr>
            <a:r>
              <a:rPr lang="en-US" sz="1600" dirty="0">
                <a:latin typeface="Cascadia Code" panose="00000509000000000000" pitchFamily="49" charset="0"/>
              </a:rPr>
              <a:t>    new THREE.Vector3( 1, -1, -1),  // 5</a:t>
            </a:r>
          </a:p>
          <a:p>
            <a:pPr marL="0" indent="0">
              <a:buNone/>
            </a:pPr>
            <a:r>
              <a:rPr lang="en-US" sz="1600" dirty="0">
                <a:latin typeface="Cascadia Code" panose="00000509000000000000" pitchFamily="49" charset="0"/>
              </a:rPr>
              <a:t>    new THREE.Vector3(-1,  1, -1),  // 6</a:t>
            </a:r>
          </a:p>
          <a:p>
            <a:pPr marL="0" indent="0">
              <a:buNone/>
            </a:pPr>
            <a:r>
              <a:rPr lang="en-US" sz="1600" dirty="0">
                <a:latin typeface="Cascadia Code" panose="00000509000000000000" pitchFamily="49" charset="0"/>
              </a:rPr>
              <a:t>    new THREE.Vector3( 1,  1, -1),  // 7</a:t>
            </a:r>
          </a:p>
          <a:p>
            <a:pPr marL="0" indent="0">
              <a:buNone/>
            </a:pPr>
            <a:r>
              <a:rPr lang="en-US" sz="1600" dirty="0">
                <a:latin typeface="Cascadia Code" panose="00000509000000000000" pitchFamily="49" charset="0"/>
              </a:rPr>
              <a:t>);</a:t>
            </a:r>
          </a:p>
          <a:p>
            <a:pPr marL="0" indent="0">
              <a:buNone/>
            </a:pPr>
            <a:r>
              <a:rPr lang="en-US" sz="1600" dirty="0" err="1">
                <a:solidFill>
                  <a:schemeClr val="bg1">
                    <a:lumMod val="50000"/>
                  </a:schemeClr>
                </a:solidFill>
                <a:latin typeface="Cascadia Code" panose="00000509000000000000" pitchFamily="49" charset="0"/>
              </a:rPr>
              <a:t>geometry.faces.push</a:t>
            </a:r>
            <a:r>
              <a:rPr lang="en-US" sz="1600" dirty="0">
                <a:solidFill>
                  <a:schemeClr val="bg1">
                    <a:lumMod val="50000"/>
                  </a:schemeClr>
                </a:solidFill>
                <a:latin typeface="Cascadia Code" panose="00000509000000000000" pitchFamily="49" charset="0"/>
              </a:rPr>
              <a:t>(</a:t>
            </a:r>
          </a:p>
          <a:p>
            <a:pPr marL="0" indent="0">
              <a:buNone/>
            </a:pPr>
            <a:r>
              <a:rPr lang="en-US" sz="1600" dirty="0">
                <a:solidFill>
                  <a:schemeClr val="bg1">
                    <a:lumMod val="50000"/>
                  </a:schemeClr>
                </a:solidFill>
                <a:latin typeface="Cascadia Code" panose="00000509000000000000" pitchFamily="49" charset="0"/>
              </a:rPr>
              <a:t>    // front</a:t>
            </a:r>
          </a:p>
          <a:p>
            <a:pPr marL="0" indent="0">
              <a:buNone/>
            </a:pPr>
            <a:r>
              <a:rPr lang="en-US" sz="1600" dirty="0">
                <a:solidFill>
                  <a:schemeClr val="bg1">
                    <a:lumMod val="50000"/>
                  </a:schemeClr>
                </a:solidFill>
                <a:latin typeface="Cascadia Code" panose="00000509000000000000" pitchFamily="49" charset="0"/>
              </a:rPr>
              <a:t>    new THREE.Face3(0, 3, 2), new THREE.Face3(0, 1, 3),</a:t>
            </a:r>
          </a:p>
          <a:p>
            <a:pPr marL="0" indent="0">
              <a:buNone/>
            </a:pPr>
            <a:r>
              <a:rPr lang="en-US" sz="1600" dirty="0">
                <a:solidFill>
                  <a:schemeClr val="bg1">
                    <a:lumMod val="50000"/>
                  </a:schemeClr>
                </a:solidFill>
                <a:latin typeface="Cascadia Code" panose="00000509000000000000" pitchFamily="49" charset="0"/>
              </a:rPr>
              <a:t>    // right</a:t>
            </a:r>
          </a:p>
          <a:p>
            <a:pPr marL="0" indent="0">
              <a:buNone/>
            </a:pPr>
            <a:r>
              <a:rPr lang="en-US" sz="1600" dirty="0">
                <a:solidFill>
                  <a:schemeClr val="bg1">
                    <a:lumMod val="50000"/>
                  </a:schemeClr>
                </a:solidFill>
                <a:latin typeface="Cascadia Code" panose="00000509000000000000" pitchFamily="49" charset="0"/>
              </a:rPr>
              <a:t>    new THREE.Face3(1, 7, 3), new THREE.Face3(1, 5, 7),</a:t>
            </a:r>
          </a:p>
          <a:p>
            <a:pPr marL="0" indent="0">
              <a:buNone/>
            </a:pPr>
            <a:r>
              <a:rPr lang="en-US" sz="1600" dirty="0">
                <a:solidFill>
                  <a:schemeClr val="bg1">
                    <a:lumMod val="50000"/>
                  </a:schemeClr>
                </a:solidFill>
                <a:latin typeface="Cascadia Code" panose="00000509000000000000" pitchFamily="49" charset="0"/>
              </a:rPr>
              <a:t>    // back    </a:t>
            </a:r>
          </a:p>
          <a:p>
            <a:pPr marL="0" indent="0">
              <a:buNone/>
            </a:pPr>
            <a:r>
              <a:rPr lang="en-US" sz="1600" dirty="0">
                <a:solidFill>
                  <a:schemeClr val="bg1">
                    <a:lumMod val="50000"/>
                  </a:schemeClr>
                </a:solidFill>
                <a:latin typeface="Cascadia Code" panose="00000509000000000000" pitchFamily="49" charset="0"/>
              </a:rPr>
              <a:t>    new THREE.Face3(5, 6, 7), new THREE.Face3(5, 4, 6),</a:t>
            </a:r>
          </a:p>
          <a:p>
            <a:pPr marL="0" indent="0">
              <a:buNone/>
            </a:pPr>
            <a:r>
              <a:rPr lang="en-US" sz="1600" dirty="0">
                <a:solidFill>
                  <a:schemeClr val="bg1">
                    <a:lumMod val="50000"/>
                  </a:schemeClr>
                </a:solidFill>
                <a:latin typeface="Cascadia Code" panose="00000509000000000000" pitchFamily="49" charset="0"/>
              </a:rPr>
              <a:t>    // left    </a:t>
            </a:r>
          </a:p>
          <a:p>
            <a:pPr marL="0" indent="0">
              <a:buNone/>
            </a:pPr>
            <a:r>
              <a:rPr lang="en-US" sz="1600" dirty="0">
                <a:solidFill>
                  <a:schemeClr val="bg1">
                    <a:lumMod val="50000"/>
                  </a:schemeClr>
                </a:solidFill>
                <a:latin typeface="Cascadia Code" panose="00000509000000000000" pitchFamily="49" charset="0"/>
              </a:rPr>
              <a:t>    new THREE.Face3(4, 2, 6), new THREE.Face3(4, 0, 2),</a:t>
            </a:r>
          </a:p>
          <a:p>
            <a:pPr marL="0" indent="0">
              <a:buNone/>
            </a:pPr>
            <a:r>
              <a:rPr lang="en-US" sz="1600" dirty="0">
                <a:solidFill>
                  <a:schemeClr val="bg1">
                    <a:lumMod val="50000"/>
                  </a:schemeClr>
                </a:solidFill>
                <a:latin typeface="Cascadia Code" panose="00000509000000000000" pitchFamily="49" charset="0"/>
              </a:rPr>
              <a:t>    // top    </a:t>
            </a:r>
          </a:p>
          <a:p>
            <a:pPr marL="0" indent="0">
              <a:buNone/>
            </a:pPr>
            <a:r>
              <a:rPr lang="en-US" sz="1600" dirty="0">
                <a:solidFill>
                  <a:schemeClr val="bg1">
                    <a:lumMod val="50000"/>
                  </a:schemeClr>
                </a:solidFill>
                <a:latin typeface="Cascadia Code" panose="00000509000000000000" pitchFamily="49" charset="0"/>
              </a:rPr>
              <a:t>    new THREE.Face3(2, 7, 6), new THREE.Face3(2, 3, 7),</a:t>
            </a:r>
          </a:p>
          <a:p>
            <a:pPr marL="0" indent="0">
              <a:buNone/>
            </a:pPr>
            <a:r>
              <a:rPr lang="en-US" sz="1600" dirty="0">
                <a:solidFill>
                  <a:schemeClr val="bg1">
                    <a:lumMod val="50000"/>
                  </a:schemeClr>
                </a:solidFill>
                <a:latin typeface="Cascadia Code" panose="00000509000000000000" pitchFamily="49" charset="0"/>
              </a:rPr>
              <a:t>    // bottom</a:t>
            </a:r>
          </a:p>
          <a:p>
            <a:pPr marL="0" indent="0">
              <a:buNone/>
            </a:pPr>
            <a:r>
              <a:rPr lang="en-US" sz="1600" dirty="0">
                <a:solidFill>
                  <a:schemeClr val="bg1">
                    <a:lumMod val="50000"/>
                  </a:schemeClr>
                </a:solidFill>
                <a:latin typeface="Cascadia Code" panose="00000509000000000000" pitchFamily="49" charset="0"/>
              </a:rPr>
              <a:t>    new THREE.Face3(4, 1, 0), new THREE.Face3(4, 5, 1),</a:t>
            </a:r>
          </a:p>
          <a:p>
            <a:pPr marL="0" indent="0">
              <a:buNone/>
            </a:pPr>
            <a:r>
              <a:rPr lang="en-US" sz="1600" dirty="0">
                <a:solidFill>
                  <a:schemeClr val="bg1">
                    <a:lumMod val="50000"/>
                  </a:schemeClr>
                </a:solidFill>
                <a:latin typeface="Cascadia Code" panose="00000509000000000000" pitchFamily="49" charset="0"/>
              </a:rPr>
              <a:t>);</a:t>
            </a:r>
            <a:endParaRPr lang="pt-BR" sz="1600" u="sng" dirty="0">
              <a:solidFill>
                <a:schemeClr val="bg1">
                  <a:lumMod val="50000"/>
                </a:schemeClr>
              </a:solidFill>
              <a:uFill>
                <a:solidFill>
                  <a:schemeClr val="bg1"/>
                </a:solidFill>
              </a:uFill>
              <a:latin typeface="Porto Sans Light" panose="00000400000000000000" pitchFamily="50" charset="0"/>
              <a:ea typeface="+mj-ea"/>
              <a:cs typeface="+mj-cs"/>
            </a:endParaRPr>
          </a:p>
        </p:txBody>
      </p:sp>
      <p:pic>
        <p:nvPicPr>
          <p:cNvPr id="4" name="Picture 3">
            <a:extLst>
              <a:ext uri="{FF2B5EF4-FFF2-40B4-BE49-F238E27FC236}">
                <a16:creationId xmlns:a16="http://schemas.microsoft.com/office/drawing/2014/main" id="{BF20B68D-8281-4686-8B2A-347703AE6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6103" y="365125"/>
            <a:ext cx="2141097" cy="2466975"/>
          </a:xfrm>
          <a:prstGeom prst="rect">
            <a:avLst/>
          </a:prstGeom>
        </p:spPr>
      </p:pic>
      <p:pic>
        <p:nvPicPr>
          <p:cNvPr id="15" name="Picture 14" descr="A close up of a map&#10;&#10;Description automatically generated">
            <a:extLst>
              <a:ext uri="{FF2B5EF4-FFF2-40B4-BE49-F238E27FC236}">
                <a16:creationId xmlns:a16="http://schemas.microsoft.com/office/drawing/2014/main" id="{AE6F7CBF-844B-42CD-8A49-F8A422F86022}"/>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770979" y="3124199"/>
            <a:ext cx="1977306" cy="2305051"/>
          </a:xfrm>
          <a:prstGeom prst="rect">
            <a:avLst/>
          </a:prstGeom>
        </p:spPr>
      </p:pic>
      <p:sp>
        <p:nvSpPr>
          <p:cNvPr id="17" name="Rectangle 16">
            <a:extLst>
              <a:ext uri="{FF2B5EF4-FFF2-40B4-BE49-F238E27FC236}">
                <a16:creationId xmlns:a16="http://schemas.microsoft.com/office/drawing/2014/main" id="{CCC960AA-3554-48E3-A726-3A4FCA08369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3927621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Personalizadas</a:t>
            </a:r>
            <a:endParaRPr lang="en-US" dirty="0">
              <a:solidFill>
                <a:schemeClr val="bg1"/>
              </a:solidFill>
              <a:latin typeface="Porto Sans Light" panose="00000400000000000000" pitchFamily="50" charset="0"/>
            </a:endParaRPr>
          </a:p>
        </p:txBody>
      </p:sp>
      <p:sp>
        <p:nvSpPr>
          <p:cNvPr id="13" name="Content Placeholder 2">
            <a:extLst>
              <a:ext uri="{FF2B5EF4-FFF2-40B4-BE49-F238E27FC236}">
                <a16:creationId xmlns:a16="http://schemas.microsoft.com/office/drawing/2014/main" id="{D88CD089-BD04-4431-9C4E-64535445C724}"/>
              </a:ext>
            </a:extLst>
          </p:cNvPr>
          <p:cNvSpPr>
            <a:spLocks noGrp="1"/>
          </p:cNvSpPr>
          <p:nvPr>
            <p:ph idx="1"/>
          </p:nvPr>
        </p:nvSpPr>
        <p:spPr>
          <a:xfrm>
            <a:off x="3990109" y="365125"/>
            <a:ext cx="7647709" cy="6123598"/>
          </a:xfrm>
        </p:spPr>
        <p:txBody>
          <a:bodyPr lIns="0" rIns="0" anchor="t" anchorCtr="0">
            <a:normAutofit fontScale="70000" lnSpcReduction="20000"/>
          </a:bodyPr>
          <a:lstStyle/>
          <a:p>
            <a:pPr marL="0" indent="0">
              <a:buNone/>
            </a:pPr>
            <a:r>
              <a:rPr lang="en-US" sz="1600" dirty="0">
                <a:latin typeface="Cascadia Code" panose="00000509000000000000" pitchFamily="49" charset="0"/>
              </a:rPr>
              <a:t>const geometry = new </a:t>
            </a:r>
            <a:r>
              <a:rPr lang="en-US" sz="1600" dirty="0" err="1">
                <a:latin typeface="Cascadia Code" panose="00000509000000000000" pitchFamily="49" charset="0"/>
              </a:rPr>
              <a:t>THREE.Geometry</a:t>
            </a:r>
            <a:r>
              <a:rPr lang="en-US" sz="1600" dirty="0">
                <a:latin typeface="Cascadia Code" panose="00000509000000000000" pitchFamily="49" charset="0"/>
              </a:rPr>
              <a:t>();</a:t>
            </a:r>
          </a:p>
          <a:p>
            <a:pPr marL="0" indent="0">
              <a:buNone/>
            </a:pPr>
            <a:r>
              <a:rPr lang="en-US" sz="1600" dirty="0" err="1">
                <a:latin typeface="Cascadia Code" panose="00000509000000000000" pitchFamily="49" charset="0"/>
              </a:rPr>
              <a:t>geometry.vertices.push</a:t>
            </a:r>
            <a:r>
              <a:rPr lang="en-US" sz="1600" dirty="0">
                <a:latin typeface="Cascadia Code" panose="00000509000000000000" pitchFamily="49" charset="0"/>
              </a:rPr>
              <a:t>(</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0</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1</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2</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3</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4</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5</a:t>
            </a:r>
          </a:p>
          <a:p>
            <a:pPr marL="0" indent="0">
              <a:buNone/>
            </a:pPr>
            <a:r>
              <a:rPr lang="en-US" sz="1600" dirty="0">
                <a:latin typeface="Cascadia Code" panose="00000509000000000000" pitchFamily="49" charset="0"/>
              </a:rPr>
              <a:t>    new THREE.Vector3(-1,  1, -1),  </a:t>
            </a:r>
            <a:r>
              <a:rPr lang="en-US" sz="1600" dirty="0">
                <a:solidFill>
                  <a:schemeClr val="bg1">
                    <a:lumMod val="50000"/>
                  </a:schemeClr>
                </a:solidFill>
                <a:latin typeface="Cascadia Code" panose="00000509000000000000" pitchFamily="49" charset="0"/>
              </a:rPr>
              <a:t>// 6</a:t>
            </a:r>
          </a:p>
          <a:p>
            <a:pPr marL="0" indent="0">
              <a:buNone/>
            </a:pPr>
            <a:r>
              <a:rPr lang="en-US" sz="1600" dirty="0">
                <a:latin typeface="Cascadia Code" panose="00000509000000000000" pitchFamily="49" charset="0"/>
              </a:rPr>
              <a:t>    new THREE.Vector3( 1,  1, -1),  </a:t>
            </a:r>
            <a:r>
              <a:rPr lang="en-US" sz="1600" dirty="0">
                <a:solidFill>
                  <a:schemeClr val="bg1">
                    <a:lumMod val="50000"/>
                  </a:schemeClr>
                </a:solidFill>
                <a:latin typeface="Cascadia Code" panose="00000509000000000000" pitchFamily="49" charset="0"/>
              </a:rPr>
              <a:t>// 7</a:t>
            </a:r>
          </a:p>
          <a:p>
            <a:pPr marL="0" indent="0">
              <a:buNone/>
            </a:pPr>
            <a:r>
              <a:rPr lang="en-US" sz="1600" dirty="0">
                <a:latin typeface="Cascadia Code" panose="00000509000000000000" pitchFamily="49" charset="0"/>
              </a:rPr>
              <a:t>);</a:t>
            </a:r>
          </a:p>
          <a:p>
            <a:pPr marL="0" indent="0">
              <a:buNone/>
            </a:pPr>
            <a:r>
              <a:rPr lang="en-US" sz="1600" dirty="0" err="1">
                <a:latin typeface="Cascadia Code" panose="00000509000000000000" pitchFamily="49" charset="0"/>
              </a:rPr>
              <a:t>geometry.faces.push</a:t>
            </a:r>
            <a:r>
              <a:rPr lang="en-US" sz="1600" dirty="0">
                <a:latin typeface="Cascadia Code" panose="00000509000000000000" pitchFamily="49" charset="0"/>
              </a:rPr>
              <a:t>(</a:t>
            </a:r>
          </a:p>
          <a:p>
            <a:pPr marL="0" indent="0">
              <a:buNone/>
            </a:pPr>
            <a:r>
              <a:rPr lang="en-US" sz="1600" dirty="0">
                <a:solidFill>
                  <a:schemeClr val="bg1">
                    <a:lumMod val="50000"/>
                  </a:schemeClr>
                </a:solidFill>
                <a:latin typeface="Cascadia Code" panose="00000509000000000000" pitchFamily="49" charset="0"/>
              </a:rPr>
              <a:t>    // front</a:t>
            </a:r>
          </a:p>
          <a:p>
            <a:pPr marL="0" indent="0">
              <a:buNone/>
            </a:pPr>
            <a:r>
              <a:rPr lang="en-US" sz="1600" dirty="0">
                <a:latin typeface="Cascadia Code" panose="00000509000000000000" pitchFamily="49" charset="0"/>
              </a:rPr>
              <a:t>    new THREE.Face3(0, 3, 2), new THREE.Face3(0, 1, 3),</a:t>
            </a:r>
          </a:p>
          <a:p>
            <a:pPr marL="0" indent="0">
              <a:buNone/>
            </a:pPr>
            <a:r>
              <a:rPr lang="en-US" sz="1600" dirty="0">
                <a:solidFill>
                  <a:schemeClr val="bg1">
                    <a:lumMod val="50000"/>
                  </a:schemeClr>
                </a:solidFill>
                <a:latin typeface="Cascadia Code" panose="00000509000000000000" pitchFamily="49" charset="0"/>
              </a:rPr>
              <a:t>    // right</a:t>
            </a:r>
          </a:p>
          <a:p>
            <a:pPr marL="0" indent="0">
              <a:buNone/>
            </a:pPr>
            <a:r>
              <a:rPr lang="en-US" sz="1600" dirty="0">
                <a:latin typeface="Cascadia Code" panose="00000509000000000000" pitchFamily="49" charset="0"/>
              </a:rPr>
              <a:t>    new THREE.Face3(1, 7, 3), new THREE.Face3(1, 5, 7),</a:t>
            </a:r>
          </a:p>
          <a:p>
            <a:pPr marL="0" indent="0">
              <a:buNone/>
            </a:pPr>
            <a:r>
              <a:rPr lang="en-US" sz="1600" dirty="0">
                <a:solidFill>
                  <a:schemeClr val="bg1">
                    <a:lumMod val="50000"/>
                  </a:schemeClr>
                </a:solidFill>
                <a:latin typeface="Cascadia Code" panose="00000509000000000000" pitchFamily="49" charset="0"/>
              </a:rPr>
              <a:t>    // back    </a:t>
            </a:r>
          </a:p>
          <a:p>
            <a:pPr marL="0" indent="0">
              <a:buNone/>
            </a:pPr>
            <a:r>
              <a:rPr lang="en-US" sz="1600" dirty="0">
                <a:latin typeface="Cascadia Code" panose="00000509000000000000" pitchFamily="49" charset="0"/>
              </a:rPr>
              <a:t>    new THREE.Face3(5, 6, 7), new THREE.Face3(5, 4, 6),</a:t>
            </a:r>
          </a:p>
          <a:p>
            <a:pPr marL="0" indent="0">
              <a:buNone/>
            </a:pPr>
            <a:r>
              <a:rPr lang="en-US" sz="1600" dirty="0">
                <a:solidFill>
                  <a:schemeClr val="bg1">
                    <a:lumMod val="50000"/>
                  </a:schemeClr>
                </a:solidFill>
                <a:latin typeface="Cascadia Code" panose="00000509000000000000" pitchFamily="49" charset="0"/>
              </a:rPr>
              <a:t>    // left    </a:t>
            </a:r>
          </a:p>
          <a:p>
            <a:pPr marL="0" indent="0">
              <a:buNone/>
            </a:pPr>
            <a:r>
              <a:rPr lang="en-US" sz="1600" dirty="0">
                <a:latin typeface="Cascadia Code" panose="00000509000000000000" pitchFamily="49" charset="0"/>
              </a:rPr>
              <a:t>    new THREE.Face3(4, 2, 6), new THREE.Face3(4, 0, 2),</a:t>
            </a:r>
          </a:p>
          <a:p>
            <a:pPr marL="0" indent="0">
              <a:buNone/>
            </a:pPr>
            <a:r>
              <a:rPr lang="en-US" sz="1600" dirty="0">
                <a:solidFill>
                  <a:schemeClr val="bg1">
                    <a:lumMod val="50000"/>
                  </a:schemeClr>
                </a:solidFill>
                <a:latin typeface="Cascadia Code" panose="00000509000000000000" pitchFamily="49" charset="0"/>
              </a:rPr>
              <a:t>    // top    </a:t>
            </a:r>
          </a:p>
          <a:p>
            <a:pPr marL="0" indent="0">
              <a:buNone/>
            </a:pPr>
            <a:r>
              <a:rPr lang="en-US" sz="1600" dirty="0">
                <a:latin typeface="Cascadia Code" panose="00000509000000000000" pitchFamily="49" charset="0"/>
              </a:rPr>
              <a:t>    new THREE.Face3(2, 7, 6), new THREE.Face3(2, 3, 7),</a:t>
            </a:r>
          </a:p>
          <a:p>
            <a:pPr marL="0" indent="0">
              <a:buNone/>
            </a:pPr>
            <a:r>
              <a:rPr lang="en-US" sz="1600" dirty="0">
                <a:solidFill>
                  <a:schemeClr val="bg1">
                    <a:lumMod val="50000"/>
                  </a:schemeClr>
                </a:solidFill>
                <a:latin typeface="Cascadia Code" panose="00000509000000000000" pitchFamily="49" charset="0"/>
              </a:rPr>
              <a:t>    // bottom</a:t>
            </a:r>
          </a:p>
          <a:p>
            <a:pPr marL="0" indent="0">
              <a:buNone/>
            </a:pPr>
            <a:r>
              <a:rPr lang="en-US" sz="1600" dirty="0">
                <a:latin typeface="Cascadia Code" panose="00000509000000000000" pitchFamily="49" charset="0"/>
              </a:rPr>
              <a:t>    new THREE.Face3(4, 1, 0), new THREE.Face3(4, 5, 1),</a:t>
            </a:r>
          </a:p>
          <a:p>
            <a:pPr marL="0" indent="0">
              <a:buNone/>
            </a:pPr>
            <a:r>
              <a:rPr lang="en-US" sz="1600" dirty="0">
                <a:latin typeface="Cascadia Code" panose="00000509000000000000" pitchFamily="49" charset="0"/>
              </a:rPr>
              <a:t>);</a:t>
            </a:r>
            <a:endParaRPr lang="pt-BR" sz="1600" u="sng" dirty="0">
              <a:uFill>
                <a:solidFill>
                  <a:schemeClr val="bg1"/>
                </a:solidFill>
              </a:uFill>
              <a:latin typeface="Porto Sans Light" panose="00000400000000000000" pitchFamily="50" charset="0"/>
              <a:ea typeface="+mj-ea"/>
              <a:cs typeface="+mj-cs"/>
            </a:endParaRPr>
          </a:p>
        </p:txBody>
      </p:sp>
      <p:pic>
        <p:nvPicPr>
          <p:cNvPr id="4" name="Picture 3">
            <a:extLst>
              <a:ext uri="{FF2B5EF4-FFF2-40B4-BE49-F238E27FC236}">
                <a16:creationId xmlns:a16="http://schemas.microsoft.com/office/drawing/2014/main" id="{BF20B68D-8281-4686-8B2A-347703AE6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6103" y="365125"/>
            <a:ext cx="2141097" cy="2466975"/>
          </a:xfrm>
          <a:prstGeom prst="rect">
            <a:avLst/>
          </a:prstGeom>
        </p:spPr>
      </p:pic>
      <p:pic>
        <p:nvPicPr>
          <p:cNvPr id="15" name="Picture 14" descr="A close up of a map&#10;&#10;Description automatically generated">
            <a:extLst>
              <a:ext uri="{FF2B5EF4-FFF2-40B4-BE49-F238E27FC236}">
                <a16:creationId xmlns:a16="http://schemas.microsoft.com/office/drawing/2014/main" id="{AE6F7CBF-844B-42CD-8A49-F8A422F8602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770979" y="3124199"/>
            <a:ext cx="1977306" cy="2305051"/>
          </a:xfrm>
          <a:prstGeom prst="rect">
            <a:avLst/>
          </a:prstGeom>
        </p:spPr>
      </p:pic>
      <p:sp>
        <p:nvSpPr>
          <p:cNvPr id="16" name="Rectangle 15">
            <a:extLst>
              <a:ext uri="{FF2B5EF4-FFF2-40B4-BE49-F238E27FC236}">
                <a16:creationId xmlns:a16="http://schemas.microsoft.com/office/drawing/2014/main" id="{800E8885-C2ED-42B0-B0DA-6EF4B9C872EA}"/>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\exemplos\3-geometrias [7]</a:t>
            </a:r>
          </a:p>
        </p:txBody>
      </p:sp>
      <p:sp>
        <p:nvSpPr>
          <p:cNvPr id="17" name="Rectangle 16">
            <a:extLst>
              <a:ext uri="{FF2B5EF4-FFF2-40B4-BE49-F238E27FC236}">
                <a16:creationId xmlns:a16="http://schemas.microsoft.com/office/drawing/2014/main" id="{CCC960AA-3554-48E3-A726-3A4FCA08369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2" name="Picture 2" descr="Resultado de imagem para see icon">
            <a:extLst>
              <a:ext uri="{FF2B5EF4-FFF2-40B4-BE49-F238E27FC236}">
                <a16:creationId xmlns:a16="http://schemas.microsoft.com/office/drawing/2014/main" id="{92AEB1B0-9F06-42CF-BA33-A1338446340C}"/>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97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4" name="Picture 32" descr="Resultado de imagem para loadicon">
            <a:extLst>
              <a:ext uri="{FF2B5EF4-FFF2-40B4-BE49-F238E27FC236}">
                <a16:creationId xmlns:a16="http://schemas.microsoft.com/office/drawing/2014/main" id="{5E5A4B94-FEEA-4476-B0E4-A80D6772B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2313" y="2800928"/>
            <a:ext cx="871814" cy="8718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\exemplos\3-geometrias [8]</a:t>
            </a: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Importar</a:t>
            </a:r>
            <a:r>
              <a:rPr lang="en-US" sz="2000" dirty="0">
                <a:solidFill>
                  <a:schemeClr val="bg1"/>
                </a:solidFill>
                <a:latin typeface="Porto Sans Light" panose="00000400000000000000" pitchFamily="50" charset="0"/>
              </a:rPr>
              <a:t> </a:t>
            </a:r>
            <a:r>
              <a:rPr lang="en-US" sz="2000" dirty="0" err="1">
                <a:solidFill>
                  <a:schemeClr val="bg1"/>
                </a:solidFill>
                <a:latin typeface="Porto Sans Light" panose="00000400000000000000" pitchFamily="50" charset="0"/>
              </a:rPr>
              <a:t>modelos</a:t>
            </a:r>
            <a:endParaRPr lang="en-US" dirty="0">
              <a:solidFill>
                <a:schemeClr val="bg1"/>
              </a:solidFill>
              <a:latin typeface="Porto Sans Light" panose="00000400000000000000" pitchFamily="50" charset="0"/>
            </a:endParaRPr>
          </a:p>
        </p:txBody>
      </p:sp>
      <p:sp>
        <p:nvSpPr>
          <p:cNvPr id="3" name="Rectangle 2">
            <a:extLst>
              <a:ext uri="{FF2B5EF4-FFF2-40B4-BE49-F238E27FC236}">
                <a16:creationId xmlns:a16="http://schemas.microsoft.com/office/drawing/2014/main" id="{F46DC16A-6C0E-4ED8-AF7C-6F78786D8F52}"/>
              </a:ext>
            </a:extLst>
          </p:cNvPr>
          <p:cNvSpPr/>
          <p:nvPr/>
        </p:nvSpPr>
        <p:spPr>
          <a:xfrm>
            <a:off x="6469316" y="4091780"/>
            <a:ext cx="713657" cy="738664"/>
          </a:xfrm>
          <a:prstGeom prst="rect">
            <a:avLst/>
          </a:prstGeom>
        </p:spPr>
        <p:txBody>
          <a:bodyPr wrap="none">
            <a:spAutoFit/>
          </a:bodyPr>
          <a:lstStyle/>
          <a:p>
            <a:pPr algn="ctr"/>
            <a:r>
              <a:rPr lang="en-US" sz="1400" u="sng" dirty="0">
                <a:uFill>
                  <a:solidFill>
                    <a:schemeClr val="bg1"/>
                  </a:solidFill>
                </a:uFill>
                <a:latin typeface="Cascadia Code" panose="00000509000000000000" pitchFamily="49" charset="0"/>
                <a:hlinkClick r:id="rId3">
                  <a:extLst>
                    <a:ext uri="{A12FA001-AC4F-418D-AE19-62706E023703}">
                      <ahyp:hlinkClr xmlns:ahyp="http://schemas.microsoft.com/office/drawing/2018/hyperlinkcolor" val="tx"/>
                    </a:ext>
                  </a:extLst>
                </a:hlinkClick>
              </a:rPr>
              <a:t>.obj</a:t>
            </a:r>
            <a:endParaRPr lang="en-US" sz="1400" u="sng" dirty="0">
              <a:uFill>
                <a:solidFill>
                  <a:schemeClr val="bg1"/>
                </a:solidFill>
              </a:uFill>
              <a:latin typeface="Cascadia Code" panose="00000509000000000000" pitchFamily="49" charset="0"/>
            </a:endParaRPr>
          </a:p>
          <a:p>
            <a:pPr algn="ctr"/>
            <a:r>
              <a:rPr lang="en-US" sz="1400" u="sng" dirty="0">
                <a:uFill>
                  <a:solidFill>
                    <a:schemeClr val="bg1"/>
                  </a:solidFill>
                </a:uFill>
                <a:latin typeface="Cascadia Code" panose="00000509000000000000" pitchFamily="49" charset="0"/>
                <a:ea typeface="+mj-ea"/>
                <a:cs typeface="+mj-cs"/>
              </a:rPr>
              <a:t>glTF™</a:t>
            </a:r>
          </a:p>
          <a:p>
            <a:pPr algn="ctr"/>
            <a:r>
              <a:rPr lang="en-US" sz="1400" u="sng" dirty="0">
                <a:uFill>
                  <a:solidFill>
                    <a:schemeClr val="bg1"/>
                  </a:solidFill>
                </a:uFill>
                <a:latin typeface="Cascadia Code" panose="00000509000000000000" pitchFamily="49" charset="0"/>
                <a:ea typeface="+mj-ea"/>
                <a:cs typeface="+mj-cs"/>
              </a:rPr>
              <a:t>…</a:t>
            </a:r>
          </a:p>
        </p:txBody>
      </p:sp>
      <p:grpSp>
        <p:nvGrpSpPr>
          <p:cNvPr id="12" name="Group 11">
            <a:extLst>
              <a:ext uri="{FF2B5EF4-FFF2-40B4-BE49-F238E27FC236}">
                <a16:creationId xmlns:a16="http://schemas.microsoft.com/office/drawing/2014/main" id="{F52EA8DC-3463-407E-B521-8A083D89DD35}"/>
              </a:ext>
            </a:extLst>
          </p:cNvPr>
          <p:cNvGrpSpPr/>
          <p:nvPr/>
        </p:nvGrpSpPr>
        <p:grpSpPr>
          <a:xfrm>
            <a:off x="3958796" y="2005275"/>
            <a:ext cx="1510197" cy="2198393"/>
            <a:chOff x="3948972" y="4091780"/>
            <a:chExt cx="1510197" cy="2198393"/>
          </a:xfrm>
        </p:grpSpPr>
        <p:pic>
          <p:nvPicPr>
            <p:cNvPr id="3078" name="Picture 6" descr="maya logo">
              <a:hlinkClick r:id="rId4"/>
              <a:extLst>
                <a:ext uri="{FF2B5EF4-FFF2-40B4-BE49-F238E27FC236}">
                  <a16:creationId xmlns:a16="http://schemas.microsoft.com/office/drawing/2014/main" id="{E48A8F56-07B6-40B4-836B-9939C949554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r="65031"/>
            <a:stretch/>
          </p:blipFill>
          <p:spPr bwMode="auto">
            <a:xfrm>
              <a:off x="4303062" y="5552985"/>
              <a:ext cx="956439" cy="2959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hlinkClick r:id="rId7"/>
              <a:extLst>
                <a:ext uri="{FF2B5EF4-FFF2-40B4-BE49-F238E27FC236}">
                  <a16:creationId xmlns:a16="http://schemas.microsoft.com/office/drawing/2014/main" id="{9CEC34DC-F51D-4CFE-A4F7-1C4651F6DA6E}"/>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bwMode="auto">
            <a:xfrm>
              <a:off x="4268163" y="6025446"/>
              <a:ext cx="991338" cy="2647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m para Cinema4D">
              <a:hlinkClick r:id="rId10"/>
              <a:extLst>
                <a:ext uri="{FF2B5EF4-FFF2-40B4-BE49-F238E27FC236}">
                  <a16:creationId xmlns:a16="http://schemas.microsoft.com/office/drawing/2014/main" id="{9CAF299F-1F58-48F1-AF0E-5D720996201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48972" y="4508092"/>
              <a:ext cx="1510197" cy="8683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ultado de imagem para blender 3d">
              <a:hlinkClick r:id="rId13"/>
              <a:extLst>
                <a:ext uri="{FF2B5EF4-FFF2-40B4-BE49-F238E27FC236}">
                  <a16:creationId xmlns:a16="http://schemas.microsoft.com/office/drawing/2014/main" id="{44F22F13-22FF-4E52-BFC4-64D6980546C5}"/>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25853" y="4091780"/>
              <a:ext cx="956439" cy="3059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2F30B43-D0E6-47BC-8A33-32649536D112}"/>
              </a:ext>
            </a:extLst>
          </p:cNvPr>
          <p:cNvGrpSpPr/>
          <p:nvPr/>
        </p:nvGrpSpPr>
        <p:grpSpPr>
          <a:xfrm>
            <a:off x="6390238" y="2758769"/>
            <a:ext cx="871814" cy="871814"/>
            <a:chOff x="6018704" y="2993092"/>
            <a:chExt cx="871814" cy="871814"/>
          </a:xfrm>
        </p:grpSpPr>
        <p:pic>
          <p:nvPicPr>
            <p:cNvPr id="3090" name="Picture 18" descr="Resultado de imagem para export icon">
              <a:extLst>
                <a:ext uri="{FF2B5EF4-FFF2-40B4-BE49-F238E27FC236}">
                  <a16:creationId xmlns:a16="http://schemas.microsoft.com/office/drawing/2014/main" id="{624C58E1-8039-45C3-9237-4B4CA517CC3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8704" y="2993092"/>
              <a:ext cx="871814" cy="8718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264212-9ED7-4F0D-AE69-2021F241F7DE}"/>
                </a:ext>
              </a:extLst>
            </p:cNvPr>
            <p:cNvSpPr/>
            <p:nvPr/>
          </p:nvSpPr>
          <p:spPr>
            <a:xfrm>
              <a:off x="6229350" y="3338795"/>
              <a:ext cx="461767" cy="264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1E2E39F-3FFA-4C1F-B7FE-57C455F1780F}"/>
              </a:ext>
            </a:extLst>
          </p:cNvPr>
          <p:cNvGrpSpPr/>
          <p:nvPr/>
        </p:nvGrpSpPr>
        <p:grpSpPr>
          <a:xfrm>
            <a:off x="8543644" y="4091780"/>
            <a:ext cx="819455" cy="724089"/>
            <a:chOff x="8538492" y="4092860"/>
            <a:chExt cx="819455" cy="724089"/>
          </a:xfrm>
        </p:grpSpPr>
        <p:sp>
          <p:nvSpPr>
            <p:cNvPr id="27" name="Rectangle 26">
              <a:extLst>
                <a:ext uri="{FF2B5EF4-FFF2-40B4-BE49-F238E27FC236}">
                  <a16:creationId xmlns:a16="http://schemas.microsoft.com/office/drawing/2014/main" id="{2618C917-8A43-41E6-99FA-390BB6F372F2}"/>
                </a:ext>
              </a:extLst>
            </p:cNvPr>
            <p:cNvSpPr/>
            <p:nvPr/>
          </p:nvSpPr>
          <p:spPr>
            <a:xfrm>
              <a:off x="8538492" y="4092860"/>
              <a:ext cx="819455" cy="307777"/>
            </a:xfrm>
            <a:prstGeom prst="rect">
              <a:avLst/>
            </a:prstGeom>
          </p:spPr>
          <p:txBody>
            <a:bodyPr wrap="none">
              <a:spAutoFit/>
            </a:bodyPr>
            <a:lstStyle/>
            <a:p>
              <a:pPr algn="ctr"/>
              <a:r>
                <a:rPr lang="en-US" sz="1400" u="sng" dirty="0">
                  <a:uFill>
                    <a:solidFill>
                      <a:schemeClr val="bg1"/>
                    </a:solidFill>
                  </a:uFill>
                  <a:latin typeface="Cascadia Code" panose="00000509000000000000" pitchFamily="49" charset="0"/>
                  <a:ea typeface="+mj-ea"/>
                  <a:cs typeface="+mj-cs"/>
                </a:rPr>
                <a:t>Loader</a:t>
              </a:r>
            </a:p>
          </p:txBody>
        </p:sp>
        <p:pic>
          <p:nvPicPr>
            <p:cNvPr id="3102" name="Picture 30" descr="Resultado de imagem para download icon">
              <a:hlinkClick r:id="rId17"/>
              <a:extLst>
                <a:ext uri="{FF2B5EF4-FFF2-40B4-BE49-F238E27FC236}">
                  <a16:creationId xmlns:a16="http://schemas.microsoft.com/office/drawing/2014/main" id="{5CFAA738-1F04-49BF-B38F-011B2AA5EC9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94331" y="4509172"/>
              <a:ext cx="307777" cy="307777"/>
            </a:xfrm>
            <a:prstGeom prst="rect">
              <a:avLst/>
            </a:prstGeom>
            <a:noFill/>
            <a:extLst>
              <a:ext uri="{909E8E84-426E-40DD-AFC4-6F175D3DCCD1}">
                <a14:hiddenFill xmlns:a14="http://schemas.microsoft.com/office/drawing/2010/main">
                  <a:solidFill>
                    <a:srgbClr val="FFFFFF"/>
                  </a:solidFill>
                </a14:hiddenFill>
              </a:ext>
            </a:extLst>
          </p:spPr>
        </p:pic>
      </p:grpSp>
      <p:pic>
        <p:nvPicPr>
          <p:cNvPr id="3106" name="Picture 34" descr="Resultado de imagem para arrow icon">
            <a:extLst>
              <a:ext uri="{FF2B5EF4-FFF2-40B4-BE49-F238E27FC236}">
                <a16:creationId xmlns:a16="http://schemas.microsoft.com/office/drawing/2014/main" id="{4174F7C4-3CA6-4208-9240-6544B91E73AD}"/>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14005" y="2943571"/>
            <a:ext cx="502205" cy="50220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Resultado de imagem para arrow icon">
            <a:extLst>
              <a:ext uri="{FF2B5EF4-FFF2-40B4-BE49-F238E27FC236}">
                <a16:creationId xmlns:a16="http://schemas.microsoft.com/office/drawing/2014/main" id="{28B351DB-2837-4E91-AE3B-ACF3766C2158}"/>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6080" y="2943571"/>
            <a:ext cx="502205" cy="50220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4" descr="Resultado de imagem para arrow icon">
            <a:extLst>
              <a:ext uri="{FF2B5EF4-FFF2-40B4-BE49-F238E27FC236}">
                <a16:creationId xmlns:a16="http://schemas.microsoft.com/office/drawing/2014/main" id="{66A1B504-1BA5-45D4-8886-86ED8B402AAE}"/>
              </a:ext>
            </a:extLst>
          </p:cNvPr>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58155" y="2926795"/>
            <a:ext cx="502205" cy="502205"/>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Resultado de imagem para render icon">
            <a:extLst>
              <a:ext uri="{FF2B5EF4-FFF2-40B4-BE49-F238E27FC236}">
                <a16:creationId xmlns:a16="http://schemas.microsoft.com/office/drawing/2014/main" id="{A61D0CB4-71C2-42A9-9D3D-6DE9EB17D81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34386" y="2800928"/>
            <a:ext cx="871814" cy="871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m para see icon">
            <a:extLst>
              <a:ext uri="{FF2B5EF4-FFF2-40B4-BE49-F238E27FC236}">
                <a16:creationId xmlns:a16="http://schemas.microsoft.com/office/drawing/2014/main" id="{01177EE0-28F8-4896-9FFE-F86342311AA1}"/>
              </a:ext>
            </a:extLst>
          </p:cNvPr>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579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Geometrias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\exemplos\3-geometrias [9]</a:t>
            </a:r>
          </a:p>
        </p:txBody>
      </p:sp>
      <p:sp>
        <p:nvSpPr>
          <p:cNvPr id="9" name="Title 1">
            <a:extLst>
              <a:ext uri="{FF2B5EF4-FFF2-40B4-BE49-F238E27FC236}">
                <a16:creationId xmlns:a16="http://schemas.microsoft.com/office/drawing/2014/main" id="{3CCF9128-78C5-46BA-90E2-7826D1F2E8DF}"/>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Grupos</a:t>
            </a:r>
            <a:endParaRPr lang="en-US" dirty="0">
              <a:solidFill>
                <a:schemeClr val="bg1"/>
              </a:solidFill>
              <a:latin typeface="Porto Sans Light" panose="00000400000000000000" pitchFamily="50" charset="0"/>
            </a:endParaRPr>
          </a:p>
        </p:txBody>
      </p:sp>
      <p:sp>
        <p:nvSpPr>
          <p:cNvPr id="28" name="Rectangle 27">
            <a:extLst>
              <a:ext uri="{FF2B5EF4-FFF2-40B4-BE49-F238E27FC236}">
                <a16:creationId xmlns:a16="http://schemas.microsoft.com/office/drawing/2014/main" id="{D9C2780F-C4EB-4131-BEA8-AF93044B1CD1}"/>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grpSp>
        <p:nvGrpSpPr>
          <p:cNvPr id="16" name="Group 15">
            <a:extLst>
              <a:ext uri="{FF2B5EF4-FFF2-40B4-BE49-F238E27FC236}">
                <a16:creationId xmlns:a16="http://schemas.microsoft.com/office/drawing/2014/main" id="{D2D96420-4190-47FD-BA36-6347420C862C}"/>
              </a:ext>
            </a:extLst>
          </p:cNvPr>
          <p:cNvGrpSpPr/>
          <p:nvPr/>
        </p:nvGrpSpPr>
        <p:grpSpPr>
          <a:xfrm>
            <a:off x="4533430" y="747338"/>
            <a:ext cx="6725589" cy="5363323"/>
            <a:chOff x="4533430" y="747338"/>
            <a:chExt cx="6725589" cy="5363323"/>
          </a:xfrm>
        </p:grpSpPr>
        <p:pic>
          <p:nvPicPr>
            <p:cNvPr id="13" name="Picture 12" descr="A close up of a map&#10;&#10;Description automatically generated">
              <a:extLst>
                <a:ext uri="{FF2B5EF4-FFF2-40B4-BE49-F238E27FC236}">
                  <a16:creationId xmlns:a16="http://schemas.microsoft.com/office/drawing/2014/main" id="{394B7584-92B9-4035-A471-D990AD08E11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533430" y="747338"/>
              <a:ext cx="6725589" cy="5363323"/>
            </a:xfrm>
            <a:prstGeom prst="rect">
              <a:avLst/>
            </a:prstGeom>
          </p:spPr>
        </p:pic>
        <p:sp>
          <p:nvSpPr>
            <p:cNvPr id="15" name="Rectangle 14">
              <a:extLst>
                <a:ext uri="{FF2B5EF4-FFF2-40B4-BE49-F238E27FC236}">
                  <a16:creationId xmlns:a16="http://schemas.microsoft.com/office/drawing/2014/main" id="{DC820D96-4F81-4214-822C-2037F46D4E01}"/>
                </a:ext>
              </a:extLst>
            </p:cNvPr>
            <p:cNvSpPr/>
            <p:nvPr/>
          </p:nvSpPr>
          <p:spPr>
            <a:xfrm>
              <a:off x="4991100" y="857250"/>
              <a:ext cx="1981200" cy="2105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descr="Resultado de imagem para see icon">
            <a:extLst>
              <a:ext uri="{FF2B5EF4-FFF2-40B4-BE49-F238E27FC236}">
                <a16:creationId xmlns:a16="http://schemas.microsoft.com/office/drawing/2014/main" id="{26A1E465-8CF1-4E35-A7D2-697AFF622858}"/>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39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Material</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990109" y="365125"/>
            <a:ext cx="7647709" cy="6123598"/>
          </a:xfrm>
        </p:spPr>
        <p:txBody>
          <a:bodyPr lIns="0" rIns="0" anchor="t" anchorCtr="0">
            <a:normAutofit/>
          </a:bodyPr>
          <a:lstStyle/>
          <a:p>
            <a:pPr marL="0" indent="0">
              <a:buNone/>
            </a:pPr>
            <a:r>
              <a:rPr lang="en-US" sz="1600" dirty="0">
                <a:latin typeface="Cascadia Code" panose="00000509000000000000" pitchFamily="49" charset="0"/>
              </a:rPr>
              <a:t>const material = new </a:t>
            </a:r>
            <a:r>
              <a:rPr lang="en-US" sz="1600" dirty="0" err="1">
                <a:latin typeface="Cascadia Code" panose="00000509000000000000" pitchFamily="49" charset="0"/>
              </a:rPr>
              <a:t>THREE.MeshPhongMaterial</a:t>
            </a:r>
            <a:r>
              <a:rPr lang="en-US" sz="1600" dirty="0">
                <a:latin typeface="Cascadia Code" panose="00000509000000000000" pitchFamily="49" charset="0"/>
              </a:rPr>
              <a:t>(</a:t>
            </a:r>
            <a:r>
              <a:rPr lang="en-US" sz="1600" dirty="0">
                <a:solidFill>
                  <a:schemeClr val="bg1">
                    <a:lumMod val="50000"/>
                  </a:schemeClr>
                </a:solidFill>
                <a:latin typeface="Cascadia Code" panose="00000509000000000000" pitchFamily="49" charset="0"/>
              </a:rPr>
              <a:t>{</a:t>
            </a:r>
          </a:p>
          <a:p>
            <a:pPr marL="0" indent="0">
              <a:buNone/>
            </a:pPr>
            <a:r>
              <a:rPr lang="en-US" sz="1600" dirty="0">
                <a:latin typeface="Cascadia Code" panose="00000509000000000000" pitchFamily="49" charset="0"/>
              </a:rPr>
              <a:t>  </a:t>
            </a:r>
            <a:r>
              <a:rPr lang="en-US" sz="1600" dirty="0">
                <a:solidFill>
                  <a:schemeClr val="bg1">
                    <a:lumMod val="50000"/>
                  </a:schemeClr>
                </a:solidFill>
                <a:latin typeface="Cascadia Code" panose="00000509000000000000" pitchFamily="49" charset="0"/>
              </a:rPr>
              <a:t>color: 0xFF0000, </a:t>
            </a:r>
          </a:p>
          <a:p>
            <a:pPr marL="0" indent="0">
              <a:buNone/>
            </a:pPr>
            <a:r>
              <a:rPr lang="en-US" sz="1600" dirty="0">
                <a:solidFill>
                  <a:schemeClr val="bg1">
                    <a:lumMod val="50000"/>
                  </a:schemeClr>
                </a:solidFill>
                <a:latin typeface="Cascadia Code" panose="00000509000000000000" pitchFamily="49" charset="0"/>
              </a:rPr>
              <a:t>  </a:t>
            </a:r>
            <a:r>
              <a:rPr lang="en-US" sz="1600" dirty="0" err="1">
                <a:solidFill>
                  <a:schemeClr val="bg1">
                    <a:lumMod val="50000"/>
                  </a:schemeClr>
                </a:solidFill>
                <a:latin typeface="Cascadia Code" panose="00000509000000000000" pitchFamily="49" charset="0"/>
              </a:rPr>
              <a:t>flatShading</a:t>
            </a:r>
            <a:r>
              <a:rPr lang="en-US" sz="1600" dirty="0">
                <a:solidFill>
                  <a:schemeClr val="bg1">
                    <a:lumMod val="50000"/>
                  </a:schemeClr>
                </a:solidFill>
                <a:latin typeface="Cascadia Code" panose="00000509000000000000" pitchFamily="49" charset="0"/>
              </a:rPr>
              <a:t>: true,</a:t>
            </a:r>
          </a:p>
          <a:p>
            <a:pPr marL="0" indent="0">
              <a:buNone/>
            </a:pPr>
            <a:r>
              <a:rPr lang="en-US" sz="1600" dirty="0">
                <a:solidFill>
                  <a:schemeClr val="bg1">
                    <a:lumMod val="50000"/>
                  </a:schemeClr>
                </a:solidFill>
                <a:latin typeface="Cascadia Code" panose="00000509000000000000" pitchFamily="49" charset="0"/>
              </a:rPr>
              <a:t>}</a:t>
            </a:r>
            <a:r>
              <a:rPr lang="en-US" sz="1600" dirty="0">
                <a:latin typeface="Cascadia Code" panose="00000509000000000000" pitchFamily="49" charset="0"/>
              </a:rPr>
              <a:t>);</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const material = new </a:t>
            </a:r>
            <a:r>
              <a:rPr lang="en-US" sz="1600" dirty="0" err="1">
                <a:latin typeface="Cascadia Code" panose="00000509000000000000" pitchFamily="49" charset="0"/>
              </a:rPr>
              <a:t>THREE.MeshPhongMaterial</a:t>
            </a:r>
            <a:r>
              <a:rPr lang="en-US" sz="1600" dirty="0">
                <a:latin typeface="Cascadia Code" panose="00000509000000000000" pitchFamily="49" charset="0"/>
              </a:rPr>
              <a:t>();</a:t>
            </a:r>
          </a:p>
          <a:p>
            <a:pPr marL="0" indent="0">
              <a:buNone/>
            </a:pPr>
            <a:r>
              <a:rPr lang="en-US" sz="1600" dirty="0" err="1">
                <a:solidFill>
                  <a:schemeClr val="bg1">
                    <a:lumMod val="50000"/>
                  </a:schemeClr>
                </a:solidFill>
                <a:latin typeface="Cascadia Code" panose="00000509000000000000" pitchFamily="49" charset="0"/>
              </a:rPr>
              <a:t>material.color.setHSL</a:t>
            </a:r>
            <a:r>
              <a:rPr lang="en-US" sz="1600" dirty="0">
                <a:solidFill>
                  <a:schemeClr val="bg1">
                    <a:lumMod val="50000"/>
                  </a:schemeClr>
                </a:solidFill>
                <a:latin typeface="Cascadia Code" panose="00000509000000000000" pitchFamily="49" charset="0"/>
              </a:rPr>
              <a:t>(0, 1, .5); </a:t>
            </a:r>
          </a:p>
          <a:p>
            <a:pPr marL="0" indent="0">
              <a:buNone/>
            </a:pPr>
            <a:r>
              <a:rPr lang="en-US" sz="1600" dirty="0" err="1">
                <a:solidFill>
                  <a:schemeClr val="bg1">
                    <a:lumMod val="50000"/>
                  </a:schemeClr>
                </a:solidFill>
                <a:latin typeface="Cascadia Code" panose="00000509000000000000" pitchFamily="49" charset="0"/>
              </a:rPr>
              <a:t>material.flatShading</a:t>
            </a:r>
            <a:r>
              <a:rPr lang="en-US" sz="1600" dirty="0">
                <a:solidFill>
                  <a:schemeClr val="bg1">
                    <a:lumMod val="50000"/>
                  </a:schemeClr>
                </a:solidFill>
                <a:latin typeface="Cascadia Code" panose="00000509000000000000" pitchFamily="49" charset="0"/>
              </a:rPr>
              <a:t> = true;</a:t>
            </a:r>
          </a:p>
          <a:p>
            <a:pPr marL="0" indent="0">
              <a:buNone/>
            </a:pPr>
            <a:endParaRPr lang="en-US" sz="1600" u="sng" dirty="0">
              <a:uFill>
                <a:solidFill>
                  <a:schemeClr val="bg1"/>
                </a:solidFill>
              </a:uFill>
              <a:latin typeface="Cascadia Code" panose="00000509000000000000" pitchFamily="49" charset="0"/>
              <a:ea typeface="+mj-ea"/>
              <a:cs typeface="+mj-cs"/>
            </a:endParaRPr>
          </a:p>
          <a:p>
            <a:pPr marL="0" indent="0">
              <a:buNone/>
            </a:pPr>
            <a:endParaRPr lang="en-US" sz="1600" u="sng" dirty="0">
              <a:uFill>
                <a:solidFill>
                  <a:schemeClr val="bg1"/>
                </a:solidFill>
              </a:uFill>
              <a:latin typeface="Cascadia Code" panose="00000509000000000000" pitchFamily="49" charset="0"/>
              <a:ea typeface="+mj-ea"/>
              <a:cs typeface="+mj-cs"/>
            </a:endParaRPr>
          </a:p>
          <a:p>
            <a:pPr marL="0" indent="0">
              <a:buNone/>
            </a:pPr>
            <a:endParaRPr lang="en-US" sz="1600" u="sng" dirty="0">
              <a:uFill>
                <a:solidFill>
                  <a:schemeClr val="bg1"/>
                </a:solidFill>
              </a:uFill>
              <a:latin typeface="Cascadia Code" panose="00000509000000000000" pitchFamily="49" charset="0"/>
              <a:ea typeface="+mj-ea"/>
              <a:cs typeface="+mj-cs"/>
            </a:endParaRPr>
          </a:p>
        </p:txBody>
      </p:sp>
      <p:pic>
        <p:nvPicPr>
          <p:cNvPr id="1028" name="Picture 4" descr="Resultado de imagem para three.js lambert">
            <a:extLst>
              <a:ext uri="{FF2B5EF4-FFF2-40B4-BE49-F238E27FC236}">
                <a16:creationId xmlns:a16="http://schemas.microsoft.com/office/drawing/2014/main" id="{A0FCAE43-9E26-4AD8-B870-4BC94120CF6C}"/>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a:stretch/>
        </p:blipFill>
        <p:spPr bwMode="auto">
          <a:xfrm>
            <a:off x="5391274" y="4402316"/>
            <a:ext cx="4845377" cy="9521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E12A814-3AD3-4FF8-9C2E-5E6AE2D5C652}"/>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3780350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Cascadia Code" panose="00000509000000000000" pitchFamily="49" charset="0"/>
              </a:rPr>
              <a:t>THREE.Color</a:t>
            </a:r>
            <a:endParaRPr lang="en-US" dirty="0">
              <a:solidFill>
                <a:schemeClr val="bg1"/>
              </a:solidFill>
              <a:latin typeface="Cascadia Code" panose="00000509000000000000" pitchFamily="49"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990109" y="365125"/>
            <a:ext cx="7807823" cy="6123598"/>
          </a:xfrm>
        </p:spPr>
        <p:txBody>
          <a:bodyPr lIns="0" rIns="0" anchor="ctr" anchorCtr="0">
            <a:normAutofit/>
          </a:bodyPr>
          <a:lstStyle/>
          <a:p>
            <a:pPr marL="0" indent="0">
              <a:buNone/>
            </a:pPr>
            <a:r>
              <a:rPr lang="en-US" sz="1600" dirty="0">
                <a:latin typeface="Cascadia Code" panose="00000509000000000000" pitchFamily="49" charset="0"/>
              </a:rPr>
              <a:t>m1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0xFF0000}); </a:t>
            </a:r>
          </a:p>
          <a:p>
            <a:pPr marL="0" indent="0">
              <a:buNone/>
            </a:pPr>
            <a:r>
              <a:rPr lang="en-US" sz="1600" dirty="0">
                <a:latin typeface="Cascadia Code" panose="00000509000000000000" pitchFamily="49" charset="0"/>
              </a:rPr>
              <a:t>m2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'red'}); </a:t>
            </a:r>
          </a:p>
          <a:p>
            <a:pPr marL="0" indent="0">
              <a:buNone/>
            </a:pPr>
            <a:r>
              <a:rPr lang="en-US" sz="1600" dirty="0">
                <a:latin typeface="Cascadia Code" panose="00000509000000000000" pitchFamily="49" charset="0"/>
              </a:rPr>
              <a:t>m3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'#F00'}); </a:t>
            </a:r>
          </a:p>
          <a:p>
            <a:pPr marL="0" indent="0">
              <a:buNone/>
            </a:pPr>
            <a:r>
              <a:rPr lang="en-US" sz="1600" dirty="0">
                <a:latin typeface="Cascadia Code" panose="00000509000000000000" pitchFamily="49" charset="0"/>
              </a:rPr>
              <a:t>m4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a:t>
            </a:r>
            <a:r>
              <a:rPr lang="en-US" sz="1600" dirty="0" err="1">
                <a:latin typeface="Cascadia Code" panose="00000509000000000000" pitchFamily="49" charset="0"/>
              </a:rPr>
              <a:t>rgb</a:t>
            </a:r>
            <a:r>
              <a:rPr lang="en-US" sz="1600" dirty="0">
                <a:latin typeface="Cascadia Code" panose="00000509000000000000" pitchFamily="49" charset="0"/>
              </a:rPr>
              <a:t>(255,0,0)'}); </a:t>
            </a:r>
          </a:p>
          <a:p>
            <a:pPr marL="0" indent="0">
              <a:buNone/>
            </a:pPr>
            <a:r>
              <a:rPr lang="en-US" sz="1600" dirty="0">
                <a:latin typeface="Cascadia Code" panose="00000509000000000000" pitchFamily="49" charset="0"/>
              </a:rPr>
              <a:t>m5 = new </a:t>
            </a:r>
            <a:r>
              <a:rPr lang="en-US" sz="1600" dirty="0" err="1">
                <a:latin typeface="Cascadia Code" panose="00000509000000000000" pitchFamily="49" charset="0"/>
              </a:rPr>
              <a:t>THREE.MeshBasicMaterial</a:t>
            </a:r>
            <a:r>
              <a:rPr lang="en-US" sz="1600" dirty="0">
                <a:latin typeface="Cascadia Code" panose="00000509000000000000" pitchFamily="49" charset="0"/>
              </a:rPr>
              <a:t>({color: '</a:t>
            </a:r>
            <a:r>
              <a:rPr lang="en-US" sz="1600" dirty="0" err="1">
                <a:latin typeface="Cascadia Code" panose="00000509000000000000" pitchFamily="49" charset="0"/>
              </a:rPr>
              <a:t>hsl</a:t>
            </a:r>
            <a:r>
              <a:rPr lang="en-US" sz="1600" dirty="0">
                <a:latin typeface="Cascadia Code" panose="00000509000000000000" pitchFamily="49" charset="0"/>
              </a:rPr>
              <a:t>(0,100%,50%)’}); </a:t>
            </a:r>
          </a:p>
          <a:p>
            <a:pPr marL="0" indent="0">
              <a:buNone/>
            </a:pPr>
            <a:endParaRPr lang="en-US" sz="1600" dirty="0">
              <a:latin typeface="Cascadia Code" panose="00000509000000000000" pitchFamily="49" charset="0"/>
            </a:endParaRPr>
          </a:p>
          <a:p>
            <a:pPr marL="0" indent="0">
              <a:buNone/>
            </a:pPr>
            <a:r>
              <a:rPr lang="en-US" sz="1600" dirty="0" err="1">
                <a:latin typeface="Cascadia Code" panose="00000509000000000000" pitchFamily="49" charset="0"/>
              </a:rPr>
              <a:t>material.color.set</a:t>
            </a:r>
            <a:r>
              <a:rPr lang="en-US" sz="1600" dirty="0">
                <a:latin typeface="Cascadia Code" panose="00000509000000000000" pitchFamily="49" charset="0"/>
              </a:rPr>
              <a:t>(0x00FFFF);   </a:t>
            </a:r>
            <a:r>
              <a:rPr lang="en-US" sz="1400" dirty="0">
                <a:solidFill>
                  <a:schemeClr val="bg1">
                    <a:lumMod val="50000"/>
                  </a:schemeClr>
                </a:solidFill>
                <a:latin typeface="Cascadia Code" panose="00000509000000000000" pitchFamily="49" charset="0"/>
              </a:rPr>
              <a:t>// same as CSS's #RRGGBB style</a:t>
            </a:r>
            <a:endParaRPr lang="en-US" sz="1600" dirty="0">
              <a:solidFill>
                <a:schemeClr val="bg1">
                  <a:lumMod val="50000"/>
                </a:schemeClr>
              </a:solidFill>
              <a:latin typeface="Cascadia Code" panose="00000509000000000000" pitchFamily="49" charset="0"/>
            </a:endParaRPr>
          </a:p>
          <a:p>
            <a:pPr marL="0" indent="0">
              <a:buNone/>
            </a:pPr>
            <a:r>
              <a:rPr lang="en-US" sz="1600" dirty="0" err="1">
                <a:latin typeface="Cascadia Code" panose="00000509000000000000" pitchFamily="49" charset="0"/>
              </a:rPr>
              <a:t>material.color.set</a:t>
            </a:r>
            <a:r>
              <a:rPr lang="en-US" sz="1600" dirty="0">
                <a:latin typeface="Cascadia Code" panose="00000509000000000000" pitchFamily="49" charset="0"/>
              </a:rPr>
              <a:t>(</a:t>
            </a:r>
            <a:r>
              <a:rPr lang="en-US" sz="1600" dirty="0" err="1">
                <a:latin typeface="Cascadia Code" panose="00000509000000000000" pitchFamily="49" charset="0"/>
              </a:rPr>
              <a:t>cssString</a:t>
            </a: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any CSS color, e.g., </a:t>
            </a:r>
          </a:p>
          <a:p>
            <a:pPr marL="0" indent="0">
              <a:buNone/>
            </a:pP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'purple’, '#F32',</a:t>
            </a:r>
          </a:p>
          <a:p>
            <a:pPr marL="0" indent="0">
              <a:buNone/>
            </a:pP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a:t>
            </a:r>
            <a:r>
              <a:rPr lang="en-US" sz="1400" dirty="0" err="1">
                <a:solidFill>
                  <a:schemeClr val="bg1">
                    <a:lumMod val="50000"/>
                  </a:schemeClr>
                </a:solidFill>
                <a:latin typeface="Cascadia Code" panose="00000509000000000000" pitchFamily="49" charset="0"/>
              </a:rPr>
              <a:t>rgb</a:t>
            </a:r>
            <a:r>
              <a:rPr lang="en-US" sz="1400" dirty="0">
                <a:solidFill>
                  <a:schemeClr val="bg1">
                    <a:lumMod val="50000"/>
                  </a:schemeClr>
                </a:solidFill>
                <a:latin typeface="Cascadia Code" panose="00000509000000000000" pitchFamily="49" charset="0"/>
              </a:rPr>
              <a:t>(255, 127, 64)',</a:t>
            </a:r>
          </a:p>
          <a:p>
            <a:pPr marL="0" indent="0">
              <a:buNone/>
            </a:pP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a:t>
            </a:r>
            <a:r>
              <a:rPr lang="en-US" sz="1400" dirty="0" err="1">
                <a:solidFill>
                  <a:schemeClr val="bg1">
                    <a:lumMod val="50000"/>
                  </a:schemeClr>
                </a:solidFill>
                <a:latin typeface="Cascadia Code" panose="00000509000000000000" pitchFamily="49" charset="0"/>
              </a:rPr>
              <a:t>hsl</a:t>
            </a:r>
            <a:r>
              <a:rPr lang="en-US" sz="1400" dirty="0">
                <a:solidFill>
                  <a:schemeClr val="bg1">
                    <a:lumMod val="50000"/>
                  </a:schemeClr>
                </a:solidFill>
                <a:latin typeface="Cascadia Code" panose="00000509000000000000" pitchFamily="49" charset="0"/>
              </a:rPr>
              <a:t>(180, 50%, 25%)'</a:t>
            </a:r>
          </a:p>
          <a:p>
            <a:pPr marL="0" indent="0">
              <a:buNone/>
            </a:pPr>
            <a:r>
              <a:rPr lang="en-US" sz="1600" dirty="0" err="1">
                <a:latin typeface="Cascadia Code" panose="00000509000000000000" pitchFamily="49" charset="0"/>
              </a:rPr>
              <a:t>material.color.set</a:t>
            </a:r>
            <a:r>
              <a:rPr lang="en-US" sz="1600" dirty="0">
                <a:latin typeface="Cascadia Code" panose="00000509000000000000" pitchFamily="49" charset="0"/>
              </a:rPr>
              <a:t>(</a:t>
            </a:r>
            <a:r>
              <a:rPr lang="en-US" sz="1600" dirty="0" err="1">
                <a:latin typeface="Cascadia Code" panose="00000509000000000000" pitchFamily="49" charset="0"/>
              </a:rPr>
              <a:t>someColor</a:t>
            </a:r>
            <a:r>
              <a:rPr lang="en-US" sz="1600" dirty="0">
                <a:latin typeface="Cascadia Code" panose="00000509000000000000" pitchFamily="49" charset="0"/>
              </a:rPr>
              <a:t>);  </a:t>
            </a:r>
            <a:r>
              <a:rPr lang="en-US" sz="1400" dirty="0">
                <a:solidFill>
                  <a:schemeClr val="bg1">
                    <a:lumMod val="50000"/>
                  </a:schemeClr>
                </a:solidFill>
                <a:latin typeface="Cascadia Code" panose="00000509000000000000" pitchFamily="49" charset="0"/>
              </a:rPr>
              <a:t>// some other </a:t>
            </a:r>
            <a:r>
              <a:rPr lang="en-US" sz="1400" dirty="0" err="1">
                <a:solidFill>
                  <a:schemeClr val="bg1">
                    <a:lumMod val="50000"/>
                  </a:schemeClr>
                </a:solidFill>
                <a:latin typeface="Cascadia Code" panose="00000509000000000000" pitchFamily="49" charset="0"/>
              </a:rPr>
              <a:t>THREE.Color</a:t>
            </a:r>
            <a:endParaRPr lang="en-US" sz="1400" dirty="0">
              <a:solidFill>
                <a:schemeClr val="bg1">
                  <a:lumMod val="50000"/>
                </a:schemeClr>
              </a:solidFill>
              <a:latin typeface="Cascadia Code" panose="00000509000000000000" pitchFamily="49" charset="0"/>
            </a:endParaRPr>
          </a:p>
          <a:p>
            <a:pPr marL="0" indent="0">
              <a:buNone/>
            </a:pPr>
            <a:r>
              <a:rPr lang="en-US" sz="1600" dirty="0" err="1">
                <a:latin typeface="Cascadia Code" panose="00000509000000000000" pitchFamily="49" charset="0"/>
              </a:rPr>
              <a:t>material.color.setHSL</a:t>
            </a:r>
            <a:r>
              <a:rPr lang="en-US" sz="1600" dirty="0">
                <a:latin typeface="Cascadia Code" panose="00000509000000000000" pitchFamily="49" charset="0"/>
              </a:rPr>
              <a:t>(h, s, l); </a:t>
            </a:r>
            <a:r>
              <a:rPr lang="en-US" sz="1400" dirty="0">
                <a:solidFill>
                  <a:schemeClr val="bg1">
                    <a:lumMod val="50000"/>
                  </a:schemeClr>
                </a:solidFill>
                <a:latin typeface="Cascadia Code" panose="00000509000000000000" pitchFamily="49" charset="0"/>
              </a:rPr>
              <a:t>// where h, s, and l are 0 to 1</a:t>
            </a:r>
          </a:p>
          <a:p>
            <a:pPr marL="0" indent="0">
              <a:buNone/>
            </a:pPr>
            <a:r>
              <a:rPr lang="en-US" sz="1600" dirty="0" err="1">
                <a:latin typeface="Cascadia Code" panose="00000509000000000000" pitchFamily="49" charset="0"/>
              </a:rPr>
              <a:t>material.color.setRGB</a:t>
            </a:r>
            <a:r>
              <a:rPr lang="en-US" sz="1600" dirty="0">
                <a:latin typeface="Cascadia Code" panose="00000509000000000000" pitchFamily="49" charset="0"/>
              </a:rPr>
              <a:t>(r, g, b); </a:t>
            </a:r>
            <a:r>
              <a:rPr lang="en-US" sz="1400" dirty="0">
                <a:solidFill>
                  <a:schemeClr val="bg1">
                    <a:lumMod val="50000"/>
                  </a:schemeClr>
                </a:solidFill>
                <a:latin typeface="Cascadia Code" panose="00000509000000000000" pitchFamily="49" charset="0"/>
              </a:rPr>
              <a:t>// where r, g, and b are 0 to 1</a:t>
            </a:r>
            <a:endParaRPr lang="pt-BR" sz="1400" dirty="0">
              <a:solidFill>
                <a:schemeClr val="bg1">
                  <a:lumMod val="50000"/>
                </a:schemeClr>
              </a:solidFill>
              <a:latin typeface="Cascadia Code" panose="00000509000000000000" pitchFamily="49" charset="0"/>
            </a:endParaRPr>
          </a:p>
        </p:txBody>
      </p:sp>
      <p:sp>
        <p:nvSpPr>
          <p:cNvPr id="9" name="Rectangle 8">
            <a:extLst>
              <a:ext uri="{FF2B5EF4-FFF2-40B4-BE49-F238E27FC236}">
                <a16:creationId xmlns:a16="http://schemas.microsoft.com/office/drawing/2014/main" id="{01600D99-521F-422A-AFC0-69119D363D7F}"/>
              </a:ext>
            </a:extLst>
          </p:cNvPr>
          <p:cNvSpPr/>
          <p:nvPr/>
        </p:nvSpPr>
        <p:spPr>
          <a:xfrm>
            <a:off x="4157421" y="6141216"/>
            <a:ext cx="2315057" cy="338554"/>
          </a:xfrm>
          <a:prstGeom prst="rect">
            <a:avLst/>
          </a:prstGeom>
        </p:spPr>
        <p:txBody>
          <a:bodyPr wrap="square">
            <a:spAutoFit/>
          </a:bodyPr>
          <a:lstStyle/>
          <a:p>
            <a:r>
              <a:rPr lang="en-US" sz="1600" b="1"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Color names</a:t>
            </a:r>
            <a:endParaRPr lang="en-US" sz="1600" b="1" u="sng" dirty="0">
              <a:uFill>
                <a:solidFill>
                  <a:schemeClr val="bg1"/>
                </a:solidFill>
              </a:uFill>
              <a:latin typeface="Porto Sans Light" panose="00000400000000000000" pitchFamily="50" charset="0"/>
              <a:ea typeface="+mj-ea"/>
              <a:cs typeface="+mj-cs"/>
            </a:endParaRPr>
          </a:p>
        </p:txBody>
      </p:sp>
      <p:pic>
        <p:nvPicPr>
          <p:cNvPr id="10" name="Picture 12" descr="Resultado de imagem para website icon">
            <a:extLst>
              <a:ext uri="{FF2B5EF4-FFF2-40B4-BE49-F238E27FC236}">
                <a16:creationId xmlns:a16="http://schemas.microsoft.com/office/drawing/2014/main" id="{574FF7FA-22D2-477F-844E-5A0938226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837" y="6196222"/>
            <a:ext cx="228543" cy="22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97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tx1"/>
                </a:solidFill>
                <a:latin typeface="Porto Sans Light" panose="00000400000000000000" pitchFamily="50" charset="0"/>
              </a:rPr>
              <a:t>Introdução</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bg1"/>
                </a:solidFill>
                <a:latin typeface="Porto Sans Light" panose="00000400000000000000" pitchFamily="50" charset="0"/>
              </a:rPr>
              <a:t>Introdução</a:t>
            </a:r>
            <a:endParaRPr lang="en-US"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B241E018-2B68-4336-AE64-D76A5B9D4C7A}"/>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2052" name="Picture 4" descr="Resultado de imagem para threejs gif">
            <a:extLst>
              <a:ext uri="{FF2B5EF4-FFF2-40B4-BE49-F238E27FC236}">
                <a16:creationId xmlns:a16="http://schemas.microsoft.com/office/drawing/2014/main" id="{5A5B5609-8CBA-449D-8CC7-7F752DC755D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2062162"/>
            <a:ext cx="381000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93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990109" y="365125"/>
            <a:ext cx="7807823" cy="6123598"/>
          </a:xfrm>
        </p:spPr>
        <p:txBody>
          <a:bodyPr lIns="0" rIns="0" anchor="ctr" anchorCtr="0">
            <a:normAutofit/>
          </a:bodyPr>
          <a:lstStyle/>
          <a:p>
            <a:pPr marL="0" indent="0" algn="ctr">
              <a:buNone/>
            </a:pPr>
            <a:r>
              <a:rPr lang="en-US" sz="3200" b="1"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MeshBasicMaterial</a:t>
            </a:r>
            <a:r>
              <a:rPr lang="en-US" sz="3200" b="1" u="sng" baseline="30000" dirty="0">
                <a:uFill>
                  <a:solidFill>
                    <a:schemeClr val="bg1"/>
                  </a:solidFill>
                </a:uFill>
                <a:latin typeface="Porto Sans Light" panose="00000400000000000000" pitchFamily="50" charset="0"/>
                <a:ea typeface="+mj-ea"/>
                <a:cs typeface="+mj-cs"/>
              </a:rPr>
              <a:t>(*)</a:t>
            </a:r>
            <a:r>
              <a:rPr lang="en-US" sz="3200" b="1"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a:t>
            </a:r>
            <a:endParaRPr lang="en-US" sz="3200" b="1" u="sng" dirty="0">
              <a:uFill>
                <a:solidFill>
                  <a:schemeClr val="bg1"/>
                </a:solidFill>
              </a:uFill>
              <a:latin typeface="Porto Sans Light" panose="00000400000000000000" pitchFamily="50" charset="0"/>
              <a:ea typeface="+mj-ea"/>
              <a:cs typeface="+mj-cs"/>
            </a:endParaRPr>
          </a:p>
          <a:p>
            <a:pPr marL="0" indent="0" algn="ctr">
              <a:buNone/>
            </a:pPr>
            <a:r>
              <a:rPr lang="en-US" sz="3200" b="1" u="sng"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MeshLambertMaterial</a:t>
            </a:r>
            <a:r>
              <a:rPr lang="en-US" sz="3200" b="1" u="sng" dirty="0">
                <a:uFill>
                  <a:solidFill>
                    <a:schemeClr val="bg1"/>
                  </a:solidFill>
                </a:uFill>
                <a:latin typeface="Porto Sans Light" panose="00000400000000000000" pitchFamily="50" charset="0"/>
                <a:ea typeface="+mj-ea"/>
                <a:cs typeface="+mj-cs"/>
              </a:rPr>
              <a:t> </a:t>
            </a:r>
          </a:p>
          <a:p>
            <a:pPr marL="0" indent="0" algn="ctr">
              <a:buNone/>
            </a:pPr>
            <a:r>
              <a:rPr lang="en-US" sz="3200" b="1" u="sng" dirty="0">
                <a:uFill>
                  <a:solidFill>
                    <a:schemeClr val="bg1"/>
                  </a:solidFill>
                </a:uFill>
                <a:latin typeface="Porto Sans Light" panose="00000400000000000000" pitchFamily="50" charset="0"/>
                <a:ea typeface="+mj-ea"/>
                <a:cs typeface="+mj-cs"/>
                <a:hlinkClick r:id="rId5">
                  <a:extLst>
                    <a:ext uri="{A12FA001-AC4F-418D-AE19-62706E023703}">
                      <ahyp:hlinkClr xmlns:ahyp="http://schemas.microsoft.com/office/drawing/2018/hyperlinkcolor" val="tx"/>
                    </a:ext>
                  </a:extLst>
                </a:hlinkClick>
              </a:rPr>
              <a:t>MeshPhongMaterial</a:t>
            </a:r>
            <a:r>
              <a:rPr lang="en-US" sz="3200" b="1" u="sng" dirty="0">
                <a:uFill>
                  <a:solidFill>
                    <a:schemeClr val="bg1"/>
                  </a:solidFill>
                </a:uFill>
                <a:latin typeface="Porto Sans Light" panose="00000400000000000000" pitchFamily="50" charset="0"/>
                <a:ea typeface="+mj-ea"/>
                <a:cs typeface="+mj-cs"/>
              </a:rPr>
              <a:t> </a:t>
            </a:r>
          </a:p>
          <a:p>
            <a:pPr marL="0" indent="0" algn="ctr">
              <a:buNone/>
            </a:pPr>
            <a:r>
              <a:rPr lang="en-US" sz="3200" b="1" u="sng" dirty="0">
                <a:uFill>
                  <a:solidFill>
                    <a:schemeClr val="bg1"/>
                  </a:solidFill>
                </a:uFill>
                <a:latin typeface="Porto Sans Light" panose="00000400000000000000" pitchFamily="50" charset="0"/>
                <a:ea typeface="+mj-ea"/>
                <a:cs typeface="+mj-cs"/>
                <a:hlinkClick r:id="rId6">
                  <a:extLst>
                    <a:ext uri="{A12FA001-AC4F-418D-AE19-62706E023703}">
                      <ahyp:hlinkClr xmlns:ahyp="http://schemas.microsoft.com/office/drawing/2018/hyperlinkcolor" val="tx"/>
                    </a:ext>
                  </a:extLst>
                </a:hlinkClick>
              </a:rPr>
              <a:t>MeshStandardMaterial</a:t>
            </a:r>
            <a:r>
              <a:rPr lang="en-US" sz="3200" b="1" u="sng" dirty="0">
                <a:uFill>
                  <a:solidFill>
                    <a:schemeClr val="bg1"/>
                  </a:solidFill>
                </a:uFill>
                <a:latin typeface="Porto Sans Light" panose="00000400000000000000" pitchFamily="50" charset="0"/>
                <a:ea typeface="+mj-ea"/>
                <a:cs typeface="+mj-cs"/>
              </a:rPr>
              <a:t> </a:t>
            </a:r>
          </a:p>
          <a:p>
            <a:pPr marL="0" indent="0" algn="ctr">
              <a:buNone/>
            </a:pPr>
            <a:r>
              <a:rPr lang="en-US" sz="3200" b="1" u="sng" dirty="0">
                <a:uFill>
                  <a:solidFill>
                    <a:schemeClr val="bg1"/>
                  </a:solidFill>
                </a:uFill>
                <a:latin typeface="Porto Sans Light" panose="00000400000000000000" pitchFamily="50" charset="0"/>
                <a:ea typeface="+mj-ea"/>
                <a:cs typeface="+mj-cs"/>
                <a:hlinkClick r:id="rId7">
                  <a:extLst>
                    <a:ext uri="{A12FA001-AC4F-418D-AE19-62706E023703}">
                      <ahyp:hlinkClr xmlns:ahyp="http://schemas.microsoft.com/office/drawing/2018/hyperlinkcolor" val="tx"/>
                    </a:ext>
                  </a:extLst>
                </a:hlinkClick>
              </a:rPr>
              <a:t>MeshPhysicalMaterial</a:t>
            </a:r>
            <a:endParaRPr lang="en-US" sz="3200" b="1" u="sng" dirty="0">
              <a:uFill>
                <a:solidFill>
                  <a:schemeClr val="bg1"/>
                </a:solidFill>
              </a:uFill>
              <a:latin typeface="Porto Sans Light" panose="00000400000000000000" pitchFamily="50" charset="0"/>
              <a:ea typeface="+mj-ea"/>
              <a:cs typeface="+mj-cs"/>
            </a:endParaRPr>
          </a:p>
          <a:p>
            <a:pPr marL="0" indent="0" algn="ctr">
              <a:buNone/>
            </a:pPr>
            <a:endParaRPr lang="en-US" sz="3200" b="1" u="sng" dirty="0">
              <a:uFill>
                <a:solidFill>
                  <a:schemeClr val="bg1"/>
                </a:solidFill>
              </a:uFill>
              <a:latin typeface="Porto Sans Light" panose="00000400000000000000" pitchFamily="50" charset="0"/>
              <a:ea typeface="+mj-ea"/>
              <a:cs typeface="+mj-cs"/>
            </a:endParaRPr>
          </a:p>
          <a:p>
            <a:pPr marL="0" indent="0" algn="ctr">
              <a:buNone/>
            </a:pPr>
            <a:endParaRPr lang="pt-BR" sz="3200" b="1" u="sng" dirty="0">
              <a:uFill>
                <a:solidFill>
                  <a:schemeClr val="bg1"/>
                </a:solidFill>
              </a:uFill>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Material</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\exemplos\4-material [1]</a:t>
            </a:r>
          </a:p>
        </p:txBody>
      </p:sp>
      <p:grpSp>
        <p:nvGrpSpPr>
          <p:cNvPr id="24" name="Group 23">
            <a:extLst>
              <a:ext uri="{FF2B5EF4-FFF2-40B4-BE49-F238E27FC236}">
                <a16:creationId xmlns:a16="http://schemas.microsoft.com/office/drawing/2014/main" id="{4728AA92-A8E6-4EB4-A2F1-BCC48B7F504C}"/>
              </a:ext>
            </a:extLst>
          </p:cNvPr>
          <p:cNvGrpSpPr/>
          <p:nvPr/>
        </p:nvGrpSpPr>
        <p:grpSpPr>
          <a:xfrm>
            <a:off x="5023152" y="1175681"/>
            <a:ext cx="5741735" cy="3317631"/>
            <a:chOff x="5021600" y="1770184"/>
            <a:chExt cx="5741735" cy="3317631"/>
          </a:xfrm>
        </p:grpSpPr>
        <p:sp>
          <p:nvSpPr>
            <p:cNvPr id="28" name="Rectangle 27">
              <a:extLst>
                <a:ext uri="{FF2B5EF4-FFF2-40B4-BE49-F238E27FC236}">
                  <a16:creationId xmlns:a16="http://schemas.microsoft.com/office/drawing/2014/main" id="{D9C2780F-C4EB-4131-BEA8-AF93044B1CD1}"/>
                </a:ext>
              </a:extLst>
            </p:cNvPr>
            <p:cNvSpPr/>
            <p:nvPr/>
          </p:nvSpPr>
          <p:spPr>
            <a:xfrm>
              <a:off x="9924964" y="4810816"/>
              <a:ext cx="838371"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REALISTICO</a:t>
              </a:r>
              <a:endParaRPr lang="pt-BR" sz="1200" u="sng" baseline="30000" dirty="0">
                <a:uFill>
                  <a:solidFill>
                    <a:schemeClr val="bg1"/>
                  </a:solidFill>
                </a:uFill>
                <a:latin typeface="Porto Sans Light" panose="00000400000000000000" pitchFamily="50" charset="0"/>
              </a:endParaRPr>
            </a:p>
          </p:txBody>
        </p:sp>
        <p:grpSp>
          <p:nvGrpSpPr>
            <p:cNvPr id="23" name="Group 22">
              <a:extLst>
                <a:ext uri="{FF2B5EF4-FFF2-40B4-BE49-F238E27FC236}">
                  <a16:creationId xmlns:a16="http://schemas.microsoft.com/office/drawing/2014/main" id="{0BA5B5FD-4854-4F19-BDFE-836F015036BF}"/>
                </a:ext>
              </a:extLst>
            </p:cNvPr>
            <p:cNvGrpSpPr/>
            <p:nvPr/>
          </p:nvGrpSpPr>
          <p:grpSpPr>
            <a:xfrm>
              <a:off x="5021600" y="1770184"/>
              <a:ext cx="5741735" cy="3311789"/>
              <a:chOff x="5021600" y="1770184"/>
              <a:chExt cx="5741735" cy="3311789"/>
            </a:xfrm>
          </p:grpSpPr>
          <p:cxnSp>
            <p:nvCxnSpPr>
              <p:cNvPr id="14" name="Straight Arrow Connector 13">
                <a:extLst>
                  <a:ext uri="{FF2B5EF4-FFF2-40B4-BE49-F238E27FC236}">
                    <a16:creationId xmlns:a16="http://schemas.microsoft.com/office/drawing/2014/main" id="{C62BB5A2-F1F7-4044-B822-36E703C3F2F9}"/>
                  </a:ext>
                </a:extLst>
              </p:cNvPr>
              <p:cNvCxnSpPr/>
              <p:nvPr/>
            </p:nvCxnSpPr>
            <p:spPr>
              <a:xfrm>
                <a:off x="10344150" y="2195512"/>
                <a:ext cx="0" cy="24669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6AD15E-720F-41E3-BE43-002FB83A32D0}"/>
                  </a:ext>
                </a:extLst>
              </p:cNvPr>
              <p:cNvCxnSpPr/>
              <p:nvPr/>
            </p:nvCxnSpPr>
            <p:spPr>
              <a:xfrm>
                <a:off x="5314950" y="2195512"/>
                <a:ext cx="0" cy="24669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F0FFEAB-640B-4672-A54A-ED735723F217}"/>
                  </a:ext>
                </a:extLst>
              </p:cNvPr>
              <p:cNvSpPr/>
              <p:nvPr/>
            </p:nvSpPr>
            <p:spPr>
              <a:xfrm>
                <a:off x="9924964" y="1770184"/>
                <a:ext cx="838371"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REALISTICO</a:t>
                </a:r>
                <a:endParaRPr lang="pt-BR" sz="1200" u="sng" baseline="30000" dirty="0">
                  <a:uFill>
                    <a:solidFill>
                      <a:schemeClr val="bg1"/>
                    </a:solidFill>
                  </a:uFill>
                  <a:latin typeface="Porto Sans Light" panose="00000400000000000000" pitchFamily="50" charset="0"/>
                </a:endParaRPr>
              </a:p>
            </p:txBody>
          </p:sp>
          <p:sp>
            <p:nvSpPr>
              <p:cNvPr id="18" name="Rectangle 17">
                <a:extLst>
                  <a:ext uri="{FF2B5EF4-FFF2-40B4-BE49-F238E27FC236}">
                    <a16:creationId xmlns:a16="http://schemas.microsoft.com/office/drawing/2014/main" id="{A259642E-C49C-4F4A-ACC4-E456678EE71F}"/>
                  </a:ext>
                </a:extLst>
              </p:cNvPr>
              <p:cNvSpPr/>
              <p:nvPr/>
            </p:nvSpPr>
            <p:spPr>
              <a:xfrm>
                <a:off x="5021600" y="1770184"/>
                <a:ext cx="586700"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RAPIDO</a:t>
                </a:r>
                <a:endParaRPr lang="pt-BR" sz="1200" u="sng" baseline="30000" dirty="0">
                  <a:uFill>
                    <a:solidFill>
                      <a:schemeClr val="bg1"/>
                    </a:solidFill>
                  </a:uFill>
                  <a:latin typeface="Porto Sans Light" panose="00000400000000000000" pitchFamily="50" charset="0"/>
                </a:endParaRPr>
              </a:p>
            </p:txBody>
          </p:sp>
          <p:sp>
            <p:nvSpPr>
              <p:cNvPr id="19" name="Rectangle 18">
                <a:extLst>
                  <a:ext uri="{FF2B5EF4-FFF2-40B4-BE49-F238E27FC236}">
                    <a16:creationId xmlns:a16="http://schemas.microsoft.com/office/drawing/2014/main" id="{BBFDA45F-70B1-4095-858E-F75899B051CD}"/>
                  </a:ext>
                </a:extLst>
              </p:cNvPr>
              <p:cNvSpPr/>
              <p:nvPr/>
            </p:nvSpPr>
            <p:spPr>
              <a:xfrm>
                <a:off x="5021600" y="4804974"/>
                <a:ext cx="586700" cy="276999"/>
              </a:xfrm>
              <a:prstGeom prst="rect">
                <a:avLst/>
              </a:prstGeom>
            </p:spPr>
            <p:txBody>
              <a:bodyPr wrap="none" lIns="0" rIns="0">
                <a:spAutoFit/>
              </a:bodyPr>
              <a:lstStyle/>
              <a:p>
                <a:pPr algn="r"/>
                <a:r>
                  <a:rPr lang="pt-BR" sz="1200" u="sng" dirty="0">
                    <a:uFill>
                      <a:solidFill>
                        <a:schemeClr val="bg1"/>
                      </a:solidFill>
                    </a:uFill>
                    <a:latin typeface="Porto Sans Light" panose="00000400000000000000" pitchFamily="50" charset="0"/>
                  </a:rPr>
                  <a:t>- RAPIDO</a:t>
                </a:r>
                <a:endParaRPr lang="pt-BR" sz="1200" u="sng" baseline="30000" dirty="0">
                  <a:uFill>
                    <a:solidFill>
                      <a:schemeClr val="bg1"/>
                    </a:solidFill>
                  </a:uFill>
                  <a:latin typeface="Porto Sans Light" panose="00000400000000000000" pitchFamily="50" charset="0"/>
                </a:endParaRPr>
              </a:p>
            </p:txBody>
          </p:sp>
        </p:grpSp>
      </p:grpSp>
      <p:sp>
        <p:nvSpPr>
          <p:cNvPr id="20" name="Rectangle 19">
            <a:extLst>
              <a:ext uri="{FF2B5EF4-FFF2-40B4-BE49-F238E27FC236}">
                <a16:creationId xmlns:a16="http://schemas.microsoft.com/office/drawing/2014/main" id="{5AF03624-A4C0-4D4A-9D8B-AB6879DDF8EA}"/>
              </a:ext>
            </a:extLst>
          </p:cNvPr>
          <p:cNvSpPr/>
          <p:nvPr/>
        </p:nvSpPr>
        <p:spPr>
          <a:xfrm>
            <a:off x="10326374" y="6171995"/>
            <a:ext cx="1471558" cy="276999"/>
          </a:xfrm>
          <a:prstGeom prst="rect">
            <a:avLst/>
          </a:prstGeom>
        </p:spPr>
        <p:txBody>
          <a:bodyPr wrap="none" lIns="0" rIns="0">
            <a:spAutoFit/>
          </a:bodyPr>
          <a:lstStyle/>
          <a:p>
            <a:pPr algn="r"/>
            <a:r>
              <a:rPr lang="pt-BR" sz="1200" baseline="30000" dirty="0">
                <a:latin typeface="Porto Sans Light" panose="00000400000000000000" pitchFamily="50" charset="0"/>
              </a:rPr>
              <a:t>(*)</a:t>
            </a:r>
            <a:r>
              <a:rPr lang="pt-BR" sz="1200" dirty="0">
                <a:latin typeface="Porto Sans Light" panose="00000400000000000000" pitchFamily="50" charset="0"/>
              </a:rPr>
              <a:t> Não é afetado pela luz.</a:t>
            </a:r>
            <a:endParaRPr lang="pt-BR" sz="1200" u="sng" baseline="30000" dirty="0">
              <a:uFill>
                <a:solidFill>
                  <a:schemeClr val="bg1"/>
                </a:solidFill>
              </a:uFill>
              <a:latin typeface="Porto Sans Light" panose="00000400000000000000" pitchFamily="50" charset="0"/>
            </a:endParaRPr>
          </a:p>
        </p:txBody>
      </p:sp>
      <p:sp>
        <p:nvSpPr>
          <p:cNvPr id="15" name="Rectangle 14">
            <a:extLst>
              <a:ext uri="{FF2B5EF4-FFF2-40B4-BE49-F238E27FC236}">
                <a16:creationId xmlns:a16="http://schemas.microsoft.com/office/drawing/2014/main" id="{E24821D1-D3C8-4452-8B0C-20E06811C516}"/>
              </a:ext>
            </a:extLst>
          </p:cNvPr>
          <p:cNvSpPr/>
          <p:nvPr/>
        </p:nvSpPr>
        <p:spPr>
          <a:xfrm>
            <a:off x="4157421" y="6141216"/>
            <a:ext cx="2315057" cy="338554"/>
          </a:xfrm>
          <a:prstGeom prst="rect">
            <a:avLst/>
          </a:prstGeom>
        </p:spPr>
        <p:txBody>
          <a:bodyPr wrap="square">
            <a:spAutoFit/>
          </a:bodyPr>
          <a:lstStyle/>
          <a:p>
            <a:r>
              <a:rPr lang="en-US" sz="1600" b="1" u="sng" dirty="0">
                <a:uFill>
                  <a:solidFill>
                    <a:schemeClr val="bg1"/>
                  </a:solidFill>
                </a:uFill>
                <a:latin typeface="Porto Sans Light" panose="00000400000000000000" pitchFamily="50" charset="0"/>
                <a:ea typeface="+mj-ea"/>
                <a:cs typeface="+mj-cs"/>
                <a:hlinkClick r:id="rId8">
                  <a:extLst>
                    <a:ext uri="{A12FA001-AC4F-418D-AE19-62706E023703}">
                      <ahyp:hlinkClr xmlns:ahyp="http://schemas.microsoft.com/office/drawing/2018/hyperlinkcolor" val="tx"/>
                    </a:ext>
                  </a:extLst>
                </a:hlinkClick>
              </a:rPr>
              <a:t>Material Feature Table</a:t>
            </a:r>
            <a:endParaRPr lang="en-US" sz="1600" b="1" u="sng" dirty="0">
              <a:uFill>
                <a:solidFill>
                  <a:schemeClr val="bg1"/>
                </a:solidFill>
              </a:uFill>
              <a:latin typeface="Porto Sans Light" panose="00000400000000000000" pitchFamily="50" charset="0"/>
              <a:ea typeface="+mj-ea"/>
              <a:cs typeface="+mj-cs"/>
            </a:endParaRPr>
          </a:p>
        </p:txBody>
      </p:sp>
      <p:pic>
        <p:nvPicPr>
          <p:cNvPr id="22" name="Picture 12" descr="Resultado de imagem para website icon">
            <a:extLst>
              <a:ext uri="{FF2B5EF4-FFF2-40B4-BE49-F238E27FC236}">
                <a16:creationId xmlns:a16="http://schemas.microsoft.com/office/drawing/2014/main" id="{9424C3EE-8FF7-48A1-B36B-DC57C62280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5837" y="6196222"/>
            <a:ext cx="228543" cy="22854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B600817-3C67-40E1-A1F7-8C2BD8BE244E}"/>
              </a:ext>
            </a:extLst>
          </p:cNvPr>
          <p:cNvSpPr/>
          <p:nvPr/>
        </p:nvSpPr>
        <p:spPr>
          <a:xfrm>
            <a:off x="3840034" y="5007390"/>
            <a:ext cx="8351966" cy="707886"/>
          </a:xfrm>
          <a:prstGeom prst="rect">
            <a:avLst/>
          </a:prstGeom>
        </p:spPr>
        <p:txBody>
          <a:bodyPr wrap="square">
            <a:spAutoFit/>
          </a:bodyPr>
          <a:lstStyle/>
          <a:p>
            <a:r>
              <a:rPr lang="en-US" sz="2000" u="sng" dirty="0">
                <a:uFill>
                  <a:solidFill>
                    <a:schemeClr val="bg1"/>
                  </a:solidFill>
                </a:uFill>
                <a:latin typeface="Porto Sans Light" panose="00000400000000000000" pitchFamily="50" charset="0"/>
                <a:ea typeface="+mj-ea"/>
                <a:cs typeface="+mj-cs"/>
              </a:rPr>
              <a:t>Outros </a:t>
            </a:r>
            <a:r>
              <a:rPr lang="en-US" sz="2000" u="sng" dirty="0" err="1">
                <a:uFill>
                  <a:solidFill>
                    <a:schemeClr val="bg1"/>
                  </a:solidFill>
                </a:uFill>
                <a:latin typeface="Porto Sans Light" panose="00000400000000000000" pitchFamily="50" charset="0"/>
                <a:ea typeface="+mj-ea"/>
                <a:cs typeface="+mj-cs"/>
              </a:rPr>
              <a:t>materiais</a:t>
            </a:r>
            <a:r>
              <a:rPr lang="en-US" sz="2000" u="sng" dirty="0">
                <a:uFill>
                  <a:solidFill>
                    <a:schemeClr val="bg1"/>
                  </a:solidFill>
                </a:uFill>
                <a:latin typeface="Porto Sans Light" panose="00000400000000000000" pitchFamily="50" charset="0"/>
                <a:ea typeface="+mj-ea"/>
                <a:cs typeface="+mj-cs"/>
              </a:rPr>
              <a:t> (</a:t>
            </a:r>
            <a:r>
              <a:rPr lang="en-US" sz="2000" u="sng" dirty="0" err="1">
                <a:uFill>
                  <a:solidFill>
                    <a:schemeClr val="bg1"/>
                  </a:solidFill>
                </a:uFill>
                <a:latin typeface="Porto Sans Light" panose="00000400000000000000" pitchFamily="50" charset="0"/>
                <a:ea typeface="+mj-ea"/>
                <a:cs typeface="+mj-cs"/>
              </a:rPr>
              <a:t>especiais</a:t>
            </a:r>
            <a:r>
              <a:rPr lang="en-US" sz="2000" u="sng" dirty="0">
                <a:uFill>
                  <a:solidFill>
                    <a:schemeClr val="bg1"/>
                  </a:solidFill>
                </a:uFill>
                <a:latin typeface="Porto Sans Light" panose="00000400000000000000" pitchFamily="50" charset="0"/>
                <a:ea typeface="+mj-ea"/>
                <a:cs typeface="+mj-cs"/>
              </a:rPr>
              <a:t>): </a:t>
            </a:r>
          </a:p>
          <a:p>
            <a:r>
              <a:rPr lang="en-US" sz="2000" b="1" u="sng" dirty="0" err="1">
                <a:uFill>
                  <a:solidFill>
                    <a:schemeClr val="bg1"/>
                  </a:solidFill>
                </a:uFill>
                <a:latin typeface="Porto Sans Light" panose="00000400000000000000" pitchFamily="50" charset="0"/>
                <a:ea typeface="+mj-ea"/>
                <a:cs typeface="+mj-cs"/>
              </a:rPr>
              <a:t>MeshNormalMaterial</a:t>
            </a:r>
            <a:r>
              <a:rPr lang="en-US" sz="2000" u="sng" dirty="0">
                <a:uFill>
                  <a:solidFill>
                    <a:schemeClr val="bg1"/>
                  </a:solidFill>
                </a:uFill>
                <a:latin typeface="Porto Sans Light" panose="00000400000000000000" pitchFamily="50" charset="0"/>
                <a:ea typeface="+mj-ea"/>
                <a:cs typeface="+mj-cs"/>
              </a:rPr>
              <a:t>, </a:t>
            </a:r>
            <a:r>
              <a:rPr lang="en-US" sz="2000" u="sng" dirty="0" err="1">
                <a:uFill>
                  <a:solidFill>
                    <a:schemeClr val="bg1"/>
                  </a:solidFill>
                </a:uFill>
                <a:latin typeface="Porto Sans Light" panose="00000400000000000000" pitchFamily="50" charset="0"/>
                <a:ea typeface="+mj-ea"/>
                <a:cs typeface="+mj-cs"/>
              </a:rPr>
              <a:t>MeshDepthMaterial</a:t>
            </a:r>
            <a:r>
              <a:rPr lang="en-US" sz="2000" u="sng" dirty="0">
                <a:uFill>
                  <a:solidFill>
                    <a:schemeClr val="bg1"/>
                  </a:solidFill>
                </a:uFill>
                <a:latin typeface="Porto Sans Light" panose="00000400000000000000" pitchFamily="50" charset="0"/>
                <a:ea typeface="+mj-ea"/>
                <a:cs typeface="+mj-cs"/>
              </a:rPr>
              <a:t> e </a:t>
            </a:r>
            <a:r>
              <a:rPr lang="en-US" sz="2000" u="sng" dirty="0" err="1">
                <a:uFill>
                  <a:solidFill>
                    <a:schemeClr val="bg1"/>
                  </a:solidFill>
                </a:uFill>
                <a:latin typeface="Porto Sans Light" panose="00000400000000000000" pitchFamily="50" charset="0"/>
                <a:ea typeface="+mj-ea"/>
                <a:cs typeface="+mj-cs"/>
              </a:rPr>
              <a:t>ShadowMaterial</a:t>
            </a:r>
            <a:r>
              <a:rPr lang="en-US" sz="2000" u="sng" dirty="0">
                <a:uFill>
                  <a:solidFill>
                    <a:schemeClr val="bg1"/>
                  </a:solidFill>
                </a:uFill>
                <a:latin typeface="Porto Sans Light" panose="00000400000000000000" pitchFamily="50" charset="0"/>
                <a:ea typeface="+mj-ea"/>
                <a:cs typeface="+mj-cs"/>
              </a:rPr>
              <a:t>.</a:t>
            </a:r>
          </a:p>
        </p:txBody>
      </p:sp>
      <p:pic>
        <p:nvPicPr>
          <p:cNvPr id="25" name="Picture 2" descr="Resultado de imagem para see icon">
            <a:extLst>
              <a:ext uri="{FF2B5EF4-FFF2-40B4-BE49-F238E27FC236}">
                <a16:creationId xmlns:a16="http://schemas.microsoft.com/office/drawing/2014/main" id="{65A301AA-3269-4EEB-B891-F9B2D97DB091}"/>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8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1BF1FBF8-49EB-4E32-B991-13A59E939498}"/>
                  </a:ext>
                </a:extLst>
              </p:cNvPr>
              <p:cNvSpPr>
                <a:spLocks noGrp="1"/>
              </p:cNvSpPr>
              <p:nvPr>
                <p:ph idx="1"/>
              </p:nvPr>
            </p:nvSpPr>
            <p:spPr>
              <a:xfrm>
                <a:off x="3878065" y="1367185"/>
                <a:ext cx="7807823" cy="4123629"/>
              </a:xfrm>
            </p:spPr>
            <p:txBody>
              <a:bodyPr lIns="0" rIns="0" anchor="t" anchorCtr="0">
                <a:normAutofit fontScale="85000" lnSpcReduction="10000"/>
              </a:bodyPr>
              <a:lstStyle/>
              <a:p>
                <a:pPr marL="0" indent="0">
                  <a:buNone/>
                </a:pPr>
                <a:r>
                  <a:rPr lang="en-US" sz="3200" b="1" dirty="0">
                    <a:uFill>
                      <a:solidFill>
                        <a:schemeClr val="bg1"/>
                      </a:solidFill>
                    </a:uFill>
                    <a:latin typeface="Porto Sans Light" panose="00000400000000000000" pitchFamily="50" charset="0"/>
                    <a:ea typeface="+mj-ea"/>
                    <a:cs typeface="+mj-cs"/>
                  </a:rPr>
                  <a:t>UV Mapping </a:t>
                </a:r>
                <a:r>
                  <a:rPr lang="en-US" sz="3200" dirty="0" err="1">
                    <a:uFill>
                      <a:solidFill>
                        <a:schemeClr val="bg1"/>
                      </a:solidFill>
                    </a:uFill>
                    <a:latin typeface="Porto Sans Light" panose="00000400000000000000" pitchFamily="50" charset="0"/>
                    <a:ea typeface="+mj-ea"/>
                    <a:cs typeface="+mj-cs"/>
                  </a:rPr>
                  <a:t>mapeia</a:t>
                </a:r>
                <a:r>
                  <a:rPr lang="en-US" sz="3200" dirty="0">
                    <a:uFill>
                      <a:solidFill>
                        <a:schemeClr val="bg1"/>
                      </a:solidFill>
                    </a:uFill>
                    <a:latin typeface="Porto Sans Light" panose="00000400000000000000" pitchFamily="50" charset="0"/>
                    <a:ea typeface="+mj-ea"/>
                    <a:cs typeface="+mj-cs"/>
                  </a:rPr>
                  <a:t> </a:t>
                </a:r>
                <a:r>
                  <a:rPr lang="en-US" sz="3200" dirty="0" err="1">
                    <a:uFill>
                      <a:solidFill>
                        <a:schemeClr val="bg1"/>
                      </a:solidFill>
                    </a:uFill>
                    <a:latin typeface="Porto Sans Light" panose="00000400000000000000" pitchFamily="50" charset="0"/>
                    <a:ea typeface="+mj-ea"/>
                    <a:cs typeface="+mj-cs"/>
                  </a:rPr>
                  <a:t>mapas</a:t>
                </a:r>
                <a:r>
                  <a:rPr lang="en-US" sz="3200" dirty="0">
                    <a:uFill>
                      <a:solidFill>
                        <a:schemeClr val="bg1"/>
                      </a:solidFill>
                    </a:uFill>
                    <a:latin typeface="Porto Sans Light" panose="00000400000000000000" pitchFamily="50" charset="0"/>
                    <a:ea typeface="+mj-ea"/>
                    <a:cs typeface="+mj-cs"/>
                  </a:rPr>
                  <a:t> de </a:t>
                </a:r>
                <a:r>
                  <a:rPr lang="en-US" sz="3200" dirty="0" err="1">
                    <a:uFill>
                      <a:solidFill>
                        <a:schemeClr val="bg1"/>
                      </a:solidFill>
                    </a:uFill>
                    <a:latin typeface="Porto Sans Light" panose="00000400000000000000" pitchFamily="50" charset="0"/>
                    <a:ea typeface="+mj-ea"/>
                    <a:cs typeface="+mj-cs"/>
                  </a:rPr>
                  <a:t>coordenadas</a:t>
                </a:r>
                <a:r>
                  <a:rPr lang="en-US" sz="3200" dirty="0">
                    <a:uFill>
                      <a:solidFill>
                        <a:schemeClr val="bg1"/>
                      </a:solidFill>
                    </a:uFill>
                    <a:latin typeface="Porto Sans Light" panose="00000400000000000000" pitchFamily="50" charset="0"/>
                    <a:ea typeface="+mj-ea"/>
                    <a:cs typeface="+mj-cs"/>
                  </a:rPr>
                  <a:t> 2D (u, v) coordinates </a:t>
                </a:r>
                <a:r>
                  <a:rPr lang="en-US" sz="3200" dirty="0" err="1">
                    <a:uFill>
                      <a:solidFill>
                        <a:schemeClr val="bg1"/>
                      </a:solidFill>
                    </a:uFill>
                    <a:latin typeface="Porto Sans Light" panose="00000400000000000000" pitchFamily="50" charset="0"/>
                    <a:ea typeface="+mj-ea"/>
                    <a:cs typeface="+mj-cs"/>
                  </a:rPr>
                  <a:t>em</a:t>
                </a:r>
                <a:r>
                  <a:rPr lang="en-US" sz="3200" dirty="0">
                    <a:uFill>
                      <a:solidFill>
                        <a:schemeClr val="bg1"/>
                      </a:solidFill>
                    </a:uFill>
                    <a:latin typeface="Porto Sans Light" panose="00000400000000000000" pitchFamily="50" charset="0"/>
                    <a:ea typeface="+mj-ea"/>
                    <a:cs typeface="+mj-cs"/>
                  </a:rPr>
                  <a:t> </a:t>
                </a:r>
                <a:r>
                  <a:rPr lang="en-US" sz="3200" dirty="0" err="1">
                    <a:uFill>
                      <a:solidFill>
                        <a:schemeClr val="bg1"/>
                      </a:solidFill>
                    </a:uFill>
                    <a:latin typeface="Porto Sans Light" panose="00000400000000000000" pitchFamily="50" charset="0"/>
                    <a:ea typeface="+mj-ea"/>
                    <a:cs typeface="+mj-cs"/>
                  </a:rPr>
                  <a:t>coordenadas</a:t>
                </a:r>
                <a:r>
                  <a:rPr lang="en-US" sz="3200" dirty="0">
                    <a:uFill>
                      <a:solidFill>
                        <a:schemeClr val="bg1"/>
                      </a:solidFill>
                    </a:uFill>
                    <a:latin typeface="Porto Sans Light" panose="00000400000000000000" pitchFamily="50" charset="0"/>
                    <a:ea typeface="+mj-ea"/>
                    <a:cs typeface="+mj-cs"/>
                  </a:rPr>
                  <a:t> 3D (x, y, z) :</a:t>
                </a:r>
              </a:p>
              <a:p>
                <a:pPr marL="0" indent="0">
                  <a:lnSpc>
                    <a:spcPct val="160000"/>
                  </a:lnSpc>
                  <a:buNone/>
                </a:pPr>
                <a14:m>
                  <m:oMathPara xmlns:m="http://schemas.openxmlformats.org/officeDocument/2006/math">
                    <m:oMathParaPr>
                      <m:jc m:val="centerGroup"/>
                    </m:oMathParaPr>
                    <m:oMath xmlns:m="http://schemas.openxmlformats.org/officeDocument/2006/math">
                      <m:r>
                        <a:rPr lang="en-US" sz="3200" b="0" i="1" dirty="0" smtClean="0">
                          <a:uFill>
                            <a:solidFill>
                              <a:schemeClr val="bg1"/>
                            </a:solidFill>
                          </a:uFill>
                          <a:latin typeface="Cambria Math" panose="02040503050406030204" pitchFamily="18" charset="0"/>
                          <a:ea typeface="+mj-ea"/>
                          <a:cs typeface="+mj-cs"/>
                        </a:rPr>
                        <m:t>(</m:t>
                      </m:r>
                      <m:r>
                        <a:rPr lang="en-US" sz="3200" b="0" i="1" dirty="0" err="1" smtClean="0">
                          <a:uFill>
                            <a:solidFill>
                              <a:schemeClr val="bg1"/>
                            </a:solidFill>
                          </a:uFill>
                          <a:latin typeface="Cambria Math" panose="02040503050406030204" pitchFamily="18" charset="0"/>
                          <a:ea typeface="+mj-ea"/>
                          <a:cs typeface="+mj-cs"/>
                        </a:rPr>
                        <m:t>𝑢</m:t>
                      </m:r>
                      <m:r>
                        <a:rPr lang="en-US" sz="3200" b="0" i="1" dirty="0" err="1">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𝑣</m:t>
                      </m:r>
                      <m:r>
                        <a:rPr lang="en-US" sz="3200" b="0" i="1" dirty="0">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𝑥</m:t>
                      </m:r>
                      <m:r>
                        <a:rPr lang="en-US" sz="3200" b="0" i="1" dirty="0" err="1">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𝑦</m:t>
                      </m:r>
                      <m:r>
                        <a:rPr lang="en-US" sz="3200" b="0" i="1" dirty="0" err="1">
                          <a:uFill>
                            <a:solidFill>
                              <a:schemeClr val="bg1"/>
                            </a:solidFill>
                          </a:uFill>
                          <a:latin typeface="Cambria Math" panose="02040503050406030204" pitchFamily="18" charset="0"/>
                          <a:ea typeface="+mj-ea"/>
                          <a:cs typeface="+mj-cs"/>
                        </a:rPr>
                        <m:t>,</m:t>
                      </m:r>
                      <m:r>
                        <a:rPr lang="en-US" sz="3200" b="0" i="1" dirty="0" err="1">
                          <a:uFill>
                            <a:solidFill>
                              <a:schemeClr val="bg1"/>
                            </a:solidFill>
                          </a:uFill>
                          <a:latin typeface="Cambria Math" panose="02040503050406030204" pitchFamily="18" charset="0"/>
                          <a:ea typeface="+mj-ea"/>
                          <a:cs typeface="+mj-cs"/>
                        </a:rPr>
                        <m:t>𝑧</m:t>
                      </m:r>
                      <m:r>
                        <a:rPr lang="en-US" sz="3200" b="0" i="1" dirty="0">
                          <a:uFill>
                            <a:solidFill>
                              <a:schemeClr val="bg1"/>
                            </a:solidFill>
                          </a:uFill>
                          <a:latin typeface="Cambria Math" panose="02040503050406030204" pitchFamily="18" charset="0"/>
                          <a:ea typeface="+mj-ea"/>
                          <a:cs typeface="+mj-cs"/>
                        </a:rPr>
                        <m:t>)</m:t>
                      </m:r>
                    </m:oMath>
                  </m:oMathPara>
                </a14:m>
                <a:endParaRPr lang="en-US" sz="3200" i="1" dirty="0">
                  <a:uFill>
                    <a:solidFill>
                      <a:schemeClr val="bg1"/>
                    </a:solidFill>
                  </a:uFill>
                  <a:latin typeface="Porto Sans Light" panose="00000400000000000000" pitchFamily="50" charset="0"/>
                  <a:ea typeface="+mj-ea"/>
                  <a:cs typeface="+mj-cs"/>
                </a:endParaRPr>
              </a:p>
            </p:txBody>
          </p:sp>
        </mc:Choice>
        <mc:Fallback xmlns="">
          <p:sp>
            <p:nvSpPr>
              <p:cNvPr id="12" name="Content Placeholder 2">
                <a:extLst>
                  <a:ext uri="{FF2B5EF4-FFF2-40B4-BE49-F238E27FC236}">
                    <a16:creationId xmlns:a16="http://schemas.microsoft.com/office/drawing/2014/main" id="{1BF1FBF8-49EB-4E32-B991-13A59E939498}"/>
                  </a:ext>
                </a:extLst>
              </p:cNvPr>
              <p:cNvSpPr>
                <a:spLocks noGrp="1" noRot="1" noChangeAspect="1" noMove="1" noResize="1" noEditPoints="1" noAdjustHandles="1" noChangeArrowheads="1" noChangeShapeType="1" noTextEdit="1"/>
              </p:cNvSpPr>
              <p:nvPr>
                <p:ph idx="1"/>
              </p:nvPr>
            </p:nvSpPr>
            <p:spPr>
              <a:xfrm>
                <a:off x="3878065" y="1367185"/>
                <a:ext cx="7807823" cy="4123629"/>
              </a:xfrm>
              <a:blipFill>
                <a:blip r:embed="rId3"/>
                <a:stretch>
                  <a:fillRect l="-2654" t="-310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Texturas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8B57AB13-6A9D-4407-BCBB-24D9B336038C}"/>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\exemplos\4-material [2-4]</a:t>
            </a:r>
          </a:p>
        </p:txBody>
      </p:sp>
      <p:pic>
        <p:nvPicPr>
          <p:cNvPr id="4" name="Picture 3" descr="A picture containing clock&#10;&#10;Description automatically generated">
            <a:extLst>
              <a:ext uri="{FF2B5EF4-FFF2-40B4-BE49-F238E27FC236}">
                <a16:creationId xmlns:a16="http://schemas.microsoft.com/office/drawing/2014/main" id="{D22F1084-8685-47CE-8BD6-B52F3BB29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214" y="3459228"/>
            <a:ext cx="5673524" cy="1939512"/>
          </a:xfrm>
          <a:prstGeom prst="rect">
            <a:avLst/>
          </a:prstGeom>
        </p:spPr>
      </p:pic>
      <p:sp>
        <p:nvSpPr>
          <p:cNvPr id="11" name="Rectangle 10">
            <a:extLst>
              <a:ext uri="{FF2B5EF4-FFF2-40B4-BE49-F238E27FC236}">
                <a16:creationId xmlns:a16="http://schemas.microsoft.com/office/drawing/2014/main" id="{CA495C96-F14B-4747-BC87-74962EDD8DA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5">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6">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 name="Picture 2" descr="Resultado de imagem para see icon">
            <a:extLst>
              <a:ext uri="{FF2B5EF4-FFF2-40B4-BE49-F238E27FC236}">
                <a16:creationId xmlns:a16="http://schemas.microsoft.com/office/drawing/2014/main" id="{B64798C6-01D7-4E0B-9E4A-1E8E90C0A50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tx1"/>
                </a:solidFill>
                <a:latin typeface="Porto Sans Light" panose="00000400000000000000" pitchFamily="50" charset="0"/>
              </a:rPr>
              <a:t>Luz</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bg1"/>
                </a:solidFill>
                <a:latin typeface="Porto Sans Light" panose="00000400000000000000" pitchFamily="50" charset="0"/>
              </a:rPr>
              <a:t>Luz</a:t>
            </a:r>
            <a:endParaRPr lang="en-US" dirty="0">
              <a:solidFill>
                <a:schemeClr val="bg1"/>
              </a:solidFill>
              <a:latin typeface="Porto Sans Light" panose="00000400000000000000" pitchFamily="50" charset="0"/>
            </a:endParaRPr>
          </a:p>
        </p:txBody>
      </p:sp>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2290" name="Picture 2" descr="Resultado de imagem para luz threejs">
            <a:extLst>
              <a:ext uri="{FF2B5EF4-FFF2-40B4-BE49-F238E27FC236}">
                <a16:creationId xmlns:a16="http://schemas.microsoft.com/office/drawing/2014/main" id="{C4EAFD27-7F6E-413F-8275-B1AB9A1B13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077200" y="0"/>
            <a:ext cx="41310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7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Luzes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4738257" cy="6123598"/>
          </a:xfrm>
        </p:spPr>
        <p:txBody>
          <a:bodyPr lIns="0" rIns="0" anchor="ctr" anchorCtr="0">
            <a:normAutofit/>
          </a:bodyPr>
          <a:lstStyle/>
          <a:p>
            <a:pPr>
              <a:buFont typeface="Wingdings" panose="05000000000000000000" pitchFamily="2" charset="2"/>
              <a:buChar char="§"/>
            </a:pPr>
            <a:r>
              <a:rPr lang="en-US" sz="2400" b="1" dirty="0" err="1">
                <a:latin typeface="Porto Sans Light" panose="00000400000000000000" pitchFamily="50" charset="0"/>
              </a:rPr>
              <a:t>AmbientLight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que ilumina globalmente todos os objetos de forma igual.</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PointLight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emitida em todas as direções por um único ponto.</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DirectionalLight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emitida numa direção específica.</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SpotLight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Luz emitida a partir de um único ponto numa direção ao longo de um cone.</a:t>
            </a:r>
            <a:endParaRPr lang="en-US" sz="2000" dirty="0">
              <a:latin typeface="Porto Sans Light" panose="00000400000000000000" pitchFamily="50" charset="0"/>
            </a:endParaRPr>
          </a:p>
          <a:p>
            <a:pPr>
              <a:buFont typeface="Wingdings" panose="05000000000000000000" pitchFamily="2" charset="2"/>
              <a:buChar char="§"/>
            </a:pPr>
            <a:r>
              <a:rPr lang="en-US" sz="2400" b="1" dirty="0" err="1">
                <a:latin typeface="Porto Sans Light" panose="00000400000000000000" pitchFamily="50" charset="0"/>
              </a:rPr>
              <a:t>HemisphereLight</a:t>
            </a:r>
            <a:endParaRPr lang="en-US" sz="2400" b="1" dirty="0">
              <a:latin typeface="Porto Sans Light" panose="00000400000000000000" pitchFamily="50" charset="0"/>
            </a:endParaRPr>
          </a:p>
          <a:p>
            <a:pPr marL="457200" lvl="1" indent="0">
              <a:buNone/>
            </a:pPr>
            <a:r>
              <a:rPr lang="pt-BR" sz="2000" dirty="0">
                <a:latin typeface="Porto Sans Light" panose="00000400000000000000" pitchFamily="50" charset="0"/>
              </a:rPr>
              <a:t>Fonte de luz posicionada diretamente acima da cena, com a cor desbotando da cor do céu para a cor do solo.</a:t>
            </a:r>
            <a:endParaRPr lang="en-US" sz="2000" dirty="0">
              <a:latin typeface="Porto Sans Light" panose="00000400000000000000" pitchFamily="50" charset="0"/>
            </a:endParaRPr>
          </a:p>
        </p:txBody>
      </p:sp>
      <p:pic>
        <p:nvPicPr>
          <p:cNvPr id="8" name="Picture 7" descr="A picture containing gong&#10;&#10;Description automatically generated">
            <a:extLst>
              <a:ext uri="{FF2B5EF4-FFF2-40B4-BE49-F238E27FC236}">
                <a16:creationId xmlns:a16="http://schemas.microsoft.com/office/drawing/2014/main" id="{E3FF1042-B6B7-4A08-BB13-706C57FE9A1C}"/>
              </a:ext>
            </a:extLst>
          </p:cNvPr>
          <p:cNvPicPr>
            <a:picLocks noChangeAspect="1"/>
          </p:cNvPicPr>
          <p:nvPr/>
        </p:nvPicPr>
        <p:blipFill rotWithShape="1">
          <a:blip r:embed="rId2">
            <a:extLst>
              <a:ext uri="{28A0092B-C50C-407E-A947-70E740481C1C}">
                <a14:useLocalDpi xmlns:a14="http://schemas.microsoft.com/office/drawing/2010/main" val="0"/>
              </a:ext>
            </a:extLst>
          </a:blip>
          <a:srcRect r="62448"/>
          <a:stretch/>
        </p:blipFill>
        <p:spPr>
          <a:xfrm>
            <a:off x="9476186" y="662781"/>
            <a:ext cx="1563289" cy="2520034"/>
          </a:xfrm>
          <a:prstGeom prst="rect">
            <a:avLst/>
          </a:prstGeom>
        </p:spPr>
      </p:pic>
      <p:pic>
        <p:nvPicPr>
          <p:cNvPr id="10" name="Picture 9" descr="A picture containing gong&#10;&#10;Description automatically generated">
            <a:extLst>
              <a:ext uri="{FF2B5EF4-FFF2-40B4-BE49-F238E27FC236}">
                <a16:creationId xmlns:a16="http://schemas.microsoft.com/office/drawing/2014/main" id="{6F0AAC97-4145-495E-9357-4E724B09597A}"/>
              </a:ext>
            </a:extLst>
          </p:cNvPr>
          <p:cNvPicPr>
            <a:picLocks noChangeAspect="1"/>
          </p:cNvPicPr>
          <p:nvPr/>
        </p:nvPicPr>
        <p:blipFill rotWithShape="1">
          <a:blip r:embed="rId2">
            <a:extLst>
              <a:ext uri="{28A0092B-C50C-407E-A947-70E740481C1C}">
                <a14:useLocalDpi xmlns:a14="http://schemas.microsoft.com/office/drawing/2010/main" val="0"/>
              </a:ext>
            </a:extLst>
          </a:blip>
          <a:srcRect l="40885"/>
          <a:stretch/>
        </p:blipFill>
        <p:spPr>
          <a:xfrm>
            <a:off x="9254839" y="3426924"/>
            <a:ext cx="2460994" cy="2520034"/>
          </a:xfrm>
          <a:prstGeom prst="rect">
            <a:avLst/>
          </a:prstGeom>
        </p:spPr>
      </p:pic>
      <p:sp>
        <p:nvSpPr>
          <p:cNvPr id="11" name="Rectangle 10">
            <a:extLst>
              <a:ext uri="{FF2B5EF4-FFF2-40B4-BE49-F238E27FC236}">
                <a16:creationId xmlns:a16="http://schemas.microsoft.com/office/drawing/2014/main" id="{255B6DE9-ECF7-47B2-AEAD-1C93E56BEA26}"/>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
        <p:nvSpPr>
          <p:cNvPr id="12" name="Rectangle 11">
            <a:extLst>
              <a:ext uri="{FF2B5EF4-FFF2-40B4-BE49-F238E27FC236}">
                <a16:creationId xmlns:a16="http://schemas.microsoft.com/office/drawing/2014/main" id="{C435AB51-F757-4391-BAE6-208A9DAB3963}"/>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\exemplos\5-luz [1-2]</a:t>
            </a:r>
          </a:p>
        </p:txBody>
      </p:sp>
      <p:pic>
        <p:nvPicPr>
          <p:cNvPr id="13" name="Picture 2" descr="Resultado de imagem para see icon">
            <a:extLst>
              <a:ext uri="{FF2B5EF4-FFF2-40B4-BE49-F238E27FC236}">
                <a16:creationId xmlns:a16="http://schemas.microsoft.com/office/drawing/2014/main" id="{E957CD2F-F84C-4CD4-87E0-E7F556BD72A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04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Sombras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a:bodyPr>
          <a:lstStyle/>
          <a:p>
            <a:pPr>
              <a:buFont typeface="Wingdings" panose="05000000000000000000" pitchFamily="2" charset="2"/>
              <a:buChar char="§"/>
            </a:pPr>
            <a:r>
              <a:rPr lang="pt-BR" sz="2400" b="1" dirty="0">
                <a:latin typeface="Porto Sans Light" panose="00000400000000000000" pitchFamily="50" charset="0"/>
              </a:rPr>
              <a:t>Configurar o renderizador</a:t>
            </a:r>
          </a:p>
          <a:p>
            <a:pPr marL="457200" lvl="1" indent="0">
              <a:buNone/>
            </a:pPr>
            <a:r>
              <a:rPr lang="en-US" sz="1600" dirty="0" err="1">
                <a:latin typeface="Cascadia Code" panose="00000509000000000000" pitchFamily="49" charset="0"/>
              </a:rPr>
              <a:t>renderer.shadowMap.enabled</a:t>
            </a:r>
            <a:r>
              <a:rPr lang="en-US" sz="1600" dirty="0">
                <a:latin typeface="Cascadia Code" panose="00000509000000000000" pitchFamily="49" charset="0"/>
              </a:rPr>
              <a:t> = true;</a:t>
            </a:r>
          </a:p>
          <a:p>
            <a:pPr marL="457200" lvl="1" indent="0">
              <a:buNone/>
            </a:pPr>
            <a:r>
              <a:rPr lang="en-US" sz="1400" dirty="0">
                <a:solidFill>
                  <a:schemeClr val="bg1">
                    <a:lumMod val="50000"/>
                  </a:schemeClr>
                </a:solidFill>
                <a:latin typeface="Cascadia Code" panose="00000509000000000000" pitchFamily="49" charset="0"/>
              </a:rPr>
              <a:t>// </a:t>
            </a:r>
            <a:r>
              <a:rPr lang="en-US" sz="1400" dirty="0" err="1">
                <a:solidFill>
                  <a:schemeClr val="bg1">
                    <a:lumMod val="50000"/>
                  </a:schemeClr>
                </a:solidFill>
                <a:latin typeface="Cascadia Code" panose="00000509000000000000" pitchFamily="49" charset="0"/>
              </a:rPr>
              <a:t>melhorar</a:t>
            </a:r>
            <a:r>
              <a:rPr lang="en-US" sz="1400" dirty="0">
                <a:solidFill>
                  <a:schemeClr val="bg1">
                    <a:lumMod val="50000"/>
                  </a:schemeClr>
                </a:solidFill>
                <a:latin typeface="Cascadia Code" panose="00000509000000000000" pitchFamily="49" charset="0"/>
              </a:rPr>
              <a:t> a </a:t>
            </a:r>
            <a:r>
              <a:rPr lang="en-US" sz="1400" dirty="0" err="1">
                <a:solidFill>
                  <a:schemeClr val="bg1">
                    <a:lumMod val="50000"/>
                  </a:schemeClr>
                </a:solidFill>
                <a:latin typeface="Cascadia Code" panose="00000509000000000000" pitchFamily="49" charset="0"/>
              </a:rPr>
              <a:t>qualidade</a:t>
            </a:r>
            <a:r>
              <a:rPr lang="en-US" sz="1400" dirty="0">
                <a:solidFill>
                  <a:schemeClr val="bg1">
                    <a:lumMod val="50000"/>
                  </a:schemeClr>
                </a:solidFill>
                <a:latin typeface="Cascadia Code" panose="00000509000000000000" pitchFamily="49" charset="0"/>
              </a:rPr>
              <a:t> das sombras</a:t>
            </a:r>
          </a:p>
          <a:p>
            <a:pPr marL="457200" lvl="1" indent="0">
              <a:buNone/>
            </a:pPr>
            <a:r>
              <a:rPr lang="en-US" sz="1400" dirty="0">
                <a:solidFill>
                  <a:schemeClr val="bg1">
                    <a:lumMod val="50000"/>
                  </a:schemeClr>
                </a:solidFill>
                <a:latin typeface="Cascadia Code" panose="00000509000000000000" pitchFamily="49" charset="0"/>
              </a:rPr>
              <a:t>// </a:t>
            </a:r>
            <a:r>
              <a:rPr lang="en-US" sz="1400" dirty="0" err="1">
                <a:solidFill>
                  <a:schemeClr val="bg1">
                    <a:lumMod val="50000"/>
                  </a:schemeClr>
                </a:solidFill>
                <a:latin typeface="Cascadia Code" panose="00000509000000000000" pitchFamily="49" charset="0"/>
              </a:rPr>
              <a:t>renderer.shadowMap.type</a:t>
            </a:r>
            <a:r>
              <a:rPr lang="en-US" sz="1400" dirty="0">
                <a:solidFill>
                  <a:schemeClr val="bg1">
                    <a:lumMod val="50000"/>
                  </a:schemeClr>
                </a:solidFill>
                <a:latin typeface="Cascadia Code" panose="00000509000000000000" pitchFamily="49" charset="0"/>
              </a:rPr>
              <a:t> = </a:t>
            </a:r>
            <a:r>
              <a:rPr lang="en-US" sz="1400" dirty="0" err="1">
                <a:solidFill>
                  <a:schemeClr val="bg1">
                    <a:lumMod val="50000"/>
                  </a:schemeClr>
                </a:solidFill>
                <a:latin typeface="Cascadia Code" panose="00000509000000000000" pitchFamily="49" charset="0"/>
              </a:rPr>
              <a:t>THREE.PCFSoftShadowMap</a:t>
            </a:r>
            <a:r>
              <a:rPr lang="en-US" sz="1400" dirty="0">
                <a:solidFill>
                  <a:schemeClr val="bg1">
                    <a:lumMod val="50000"/>
                  </a:schemeClr>
                </a:solidFill>
                <a:latin typeface="Cascadia Code" panose="00000509000000000000" pitchFamily="49" charset="0"/>
              </a:rPr>
              <a:t>;</a:t>
            </a:r>
          </a:p>
          <a:p>
            <a:pPr marL="457200" lvl="1" indent="0">
              <a:buNone/>
            </a:pPr>
            <a:endParaRPr lang="en-US" sz="1600" dirty="0">
              <a:latin typeface="Cascadia Code" panose="00000509000000000000" pitchFamily="49" charset="0"/>
            </a:endParaRPr>
          </a:p>
          <a:p>
            <a:pPr>
              <a:buFont typeface="Wingdings" panose="05000000000000000000" pitchFamily="2" charset="2"/>
              <a:buChar char="§"/>
            </a:pPr>
            <a:r>
              <a:rPr lang="pt-BR" sz="2400" b="1" dirty="0">
                <a:latin typeface="Porto Sans Light" panose="00000400000000000000" pitchFamily="50" charset="0"/>
              </a:rPr>
              <a:t>Configurar os objetos</a:t>
            </a:r>
          </a:p>
          <a:p>
            <a:pPr marL="457200" lvl="1" indent="0">
              <a:buNone/>
            </a:pPr>
            <a:r>
              <a:rPr lang="en-US" sz="1600" dirty="0">
                <a:latin typeface="Cascadia Code" panose="00000509000000000000" pitchFamily="49" charset="0"/>
              </a:rPr>
              <a:t>object3d.castShadow = true;</a:t>
            </a:r>
          </a:p>
          <a:p>
            <a:pPr marL="457200" lvl="1" indent="0">
              <a:buNone/>
            </a:pPr>
            <a:r>
              <a:rPr lang="en-US" sz="1600" dirty="0">
                <a:latin typeface="Cascadia Code" panose="00000509000000000000" pitchFamily="49" charset="0"/>
              </a:rPr>
              <a:t>object3d.receiveShadow = false;</a:t>
            </a:r>
          </a:p>
          <a:p>
            <a:pPr marL="457200" lvl="1" indent="0">
              <a:buNone/>
            </a:pPr>
            <a:endParaRPr lang="en-US" sz="1600" dirty="0">
              <a:latin typeface="Cascadia Code" panose="00000509000000000000" pitchFamily="49" charset="0"/>
            </a:endParaRPr>
          </a:p>
          <a:p>
            <a:pPr>
              <a:buFont typeface="Wingdings" panose="05000000000000000000" pitchFamily="2" charset="2"/>
              <a:buChar char="§"/>
            </a:pPr>
            <a:r>
              <a:rPr lang="pt-BR" sz="2400" b="1" dirty="0">
                <a:latin typeface="Porto Sans Light" panose="00000400000000000000" pitchFamily="50" charset="0"/>
              </a:rPr>
              <a:t>Configurar as luzes</a:t>
            </a:r>
          </a:p>
          <a:p>
            <a:pPr marL="457200" lvl="1" indent="0">
              <a:buNone/>
            </a:pPr>
            <a:r>
              <a:rPr lang="en-US" sz="1600" dirty="0" err="1">
                <a:latin typeface="Cascadia Code" panose="00000509000000000000" pitchFamily="49" charset="0"/>
              </a:rPr>
              <a:t>light.castShadow</a:t>
            </a:r>
            <a:r>
              <a:rPr lang="en-US" sz="1600" dirty="0">
                <a:latin typeface="Cascadia Code" panose="00000509000000000000" pitchFamily="49" charset="0"/>
              </a:rPr>
              <a:t> = true;</a:t>
            </a:r>
            <a:endParaRPr lang="pt-BR" sz="1600" u="sng" dirty="0">
              <a:uFill>
                <a:solidFill>
                  <a:schemeClr val="bg1"/>
                </a:solidFill>
              </a:uFill>
              <a:latin typeface="Porto Sans Light" panose="00000400000000000000" pitchFamily="50" charset="0"/>
              <a:ea typeface="+mj-ea"/>
              <a:cs typeface="+mj-cs"/>
            </a:endParaRPr>
          </a:p>
        </p:txBody>
      </p:sp>
      <p:sp>
        <p:nvSpPr>
          <p:cNvPr id="8" name="Rectangle 7">
            <a:extLst>
              <a:ext uri="{FF2B5EF4-FFF2-40B4-BE49-F238E27FC236}">
                <a16:creationId xmlns:a16="http://schemas.microsoft.com/office/drawing/2014/main" id="{DFBC3A15-4CBD-4C52-8126-5EC5DFE1EFF6}"/>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\exemplos\5-luz [3]</a:t>
            </a:r>
          </a:p>
        </p:txBody>
      </p:sp>
      <p:pic>
        <p:nvPicPr>
          <p:cNvPr id="10" name="Picture 2" descr="Resultado de imagem para see icon">
            <a:extLst>
              <a:ext uri="{FF2B5EF4-FFF2-40B4-BE49-F238E27FC236}">
                <a16:creationId xmlns:a16="http://schemas.microsoft.com/office/drawing/2014/main" id="{F2C05546-E837-4755-89EE-352B0C9C39AB}"/>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782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tx1"/>
                </a:solidFill>
                <a:latin typeface="Porto Sans Light" panose="00000400000000000000" pitchFamily="50" charset="0"/>
              </a:rPr>
              <a:t>Animação</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bg1"/>
                </a:solidFill>
                <a:latin typeface="Porto Sans Light" panose="00000400000000000000" pitchFamily="50" charset="0"/>
              </a:rPr>
              <a:t>Animação</a:t>
            </a:r>
            <a:endParaRPr lang="en-US" dirty="0">
              <a:solidFill>
                <a:schemeClr val="bg1"/>
              </a:solidFill>
              <a:latin typeface="Porto Sans Light" panose="00000400000000000000" pitchFamily="50" charset="0"/>
            </a:endParaRPr>
          </a:p>
        </p:txBody>
      </p:sp>
      <p:pic>
        <p:nvPicPr>
          <p:cNvPr id="10" name="Picture 2" descr="Resultado de imagem para three.js gif">
            <a:extLst>
              <a:ext uri="{FF2B5EF4-FFF2-40B4-BE49-F238E27FC236}">
                <a16:creationId xmlns:a16="http://schemas.microsoft.com/office/drawing/2014/main" id="{660E4F68-C63B-4788-B8ED-825CBDBE3742}"/>
              </a:ext>
            </a:extLst>
          </p:cNvPr>
          <p:cNvPicPr>
            <a:picLocks noChangeAspect="1" noChangeArrowheads="1" noCrop="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515403" y="2333625"/>
            <a:ext cx="3371797" cy="21907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3B0C3CA-5096-4DD6-ADB9-01522214EFE1}"/>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3323990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0" name="Content Placeholder 2">
            <a:extLst>
              <a:ext uri="{FF2B5EF4-FFF2-40B4-BE49-F238E27FC236}">
                <a16:creationId xmlns:a16="http://schemas.microsoft.com/office/drawing/2014/main" id="{3B8F2685-0135-4AFC-A9BE-63E12D9D2D96}"/>
              </a:ext>
            </a:extLst>
          </p:cNvPr>
          <p:cNvSpPr>
            <a:spLocks noGrp="1"/>
          </p:cNvSpPr>
          <p:nvPr>
            <p:ph idx="1"/>
          </p:nvPr>
        </p:nvSpPr>
        <p:spPr>
          <a:xfrm>
            <a:off x="3990109" y="365125"/>
            <a:ext cx="7807823" cy="6123598"/>
          </a:xfrm>
        </p:spPr>
        <p:txBody>
          <a:bodyPr lIns="0" rIns="0" anchor="ctr" anchorCtr="0">
            <a:normAutofit/>
          </a:bodyPr>
          <a:lstStyle/>
          <a:p>
            <a:pPr marL="0" indent="0">
              <a:buNone/>
            </a:pPr>
            <a:r>
              <a:rPr lang="en-US" sz="1600" dirty="0">
                <a:latin typeface="Cascadia Code" panose="00000509000000000000" pitchFamily="49" charset="0"/>
              </a:rPr>
              <a:t>function </a:t>
            </a:r>
            <a:r>
              <a:rPr lang="en-US" sz="1600" b="1" dirty="0">
                <a:latin typeface="Cascadia Code" panose="00000509000000000000" pitchFamily="49" charset="0"/>
              </a:rPr>
              <a:t>animate</a:t>
            </a:r>
            <a:r>
              <a:rPr lang="en-US" sz="1600" dirty="0">
                <a:latin typeface="Cascadia Code" panose="00000509000000000000" pitchFamily="49" charset="0"/>
              </a:rPr>
              <a:t>() {</a:t>
            </a:r>
          </a:p>
          <a:p>
            <a:pPr marL="0" indent="0">
              <a:buNone/>
            </a:pPr>
            <a:r>
              <a:rPr lang="en-US" sz="1600" dirty="0">
                <a:latin typeface="Cascadia Code" panose="00000509000000000000" pitchFamily="49" charset="0"/>
              </a:rPr>
              <a:t>    </a:t>
            </a:r>
            <a:r>
              <a:rPr lang="en-US" sz="1600" dirty="0" err="1">
                <a:latin typeface="Cascadia Code" panose="00000509000000000000" pitchFamily="49" charset="0"/>
              </a:rPr>
              <a:t>requestAnimationFrame</a:t>
            </a:r>
            <a:r>
              <a:rPr lang="en-US" sz="1600" dirty="0">
                <a:latin typeface="Cascadia Code" panose="00000509000000000000" pitchFamily="49" charset="0"/>
              </a:rPr>
              <a:t>(</a:t>
            </a:r>
            <a:r>
              <a:rPr lang="en-US" sz="1600" b="1" dirty="0">
                <a:latin typeface="Cascadia Code" panose="00000509000000000000" pitchFamily="49" charset="0"/>
              </a:rPr>
              <a:t>animate</a:t>
            </a:r>
            <a:r>
              <a:rPr lang="en-US" sz="1600" dirty="0">
                <a:latin typeface="Cascadia Code" panose="00000509000000000000" pitchFamily="49" charset="0"/>
              </a:rPr>
              <a:t>);</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    </a:t>
            </a:r>
            <a:r>
              <a:rPr lang="en-US" sz="1600" dirty="0" err="1">
                <a:latin typeface="Cascadia Code" panose="00000509000000000000" pitchFamily="49" charset="0"/>
              </a:rPr>
              <a:t>mesh.rotation.x</a:t>
            </a:r>
            <a:r>
              <a:rPr lang="en-US" sz="1600" dirty="0">
                <a:latin typeface="Cascadia Code" panose="00000509000000000000" pitchFamily="49" charset="0"/>
              </a:rPr>
              <a:t> += 0.01;</a:t>
            </a:r>
          </a:p>
          <a:p>
            <a:pPr marL="0" indent="0">
              <a:buNone/>
            </a:pPr>
            <a:endParaRPr lang="en-US" sz="1600" dirty="0">
              <a:latin typeface="Cascadia Code" panose="00000509000000000000" pitchFamily="49" charset="0"/>
            </a:endParaRPr>
          </a:p>
          <a:p>
            <a:pPr marL="0" indent="0">
              <a:buNone/>
            </a:pPr>
            <a:r>
              <a:rPr lang="en-US" sz="1600" dirty="0">
                <a:latin typeface="Cascadia Code" panose="00000509000000000000" pitchFamily="49" charset="0"/>
              </a:rPr>
              <a:t>    </a:t>
            </a:r>
            <a:r>
              <a:rPr lang="en-US" sz="1600" dirty="0" err="1">
                <a:latin typeface="Cascadia Code" panose="00000509000000000000" pitchFamily="49" charset="0"/>
              </a:rPr>
              <a:t>renderer.render</a:t>
            </a:r>
            <a:r>
              <a:rPr lang="en-US" sz="1600" dirty="0">
                <a:latin typeface="Cascadia Code" panose="00000509000000000000" pitchFamily="49" charset="0"/>
              </a:rPr>
              <a:t>(scene, camera);</a:t>
            </a:r>
          </a:p>
          <a:p>
            <a:pPr marL="0" indent="0">
              <a:buNone/>
            </a:pPr>
            <a:r>
              <a:rPr lang="en-US" sz="1600" dirty="0">
                <a:latin typeface="Cascadia Code" panose="00000509000000000000" pitchFamily="49" charset="0"/>
              </a:rPr>
              <a:t>}</a:t>
            </a:r>
            <a:endParaRPr lang="pt-BR" sz="1400" dirty="0">
              <a:solidFill>
                <a:schemeClr val="bg1">
                  <a:lumMod val="50000"/>
                </a:schemeClr>
              </a:solidFill>
              <a:latin typeface="Cascadia Code" panose="00000509000000000000" pitchFamily="49" charset="0"/>
            </a:endParaRPr>
          </a:p>
        </p:txBody>
      </p:sp>
      <p:sp>
        <p:nvSpPr>
          <p:cNvPr id="12" name="Callout: Bent Line with Accent Bar 11">
            <a:extLst>
              <a:ext uri="{FF2B5EF4-FFF2-40B4-BE49-F238E27FC236}">
                <a16:creationId xmlns:a16="http://schemas.microsoft.com/office/drawing/2014/main" id="{13B798D9-DDAC-4442-9225-0BD013ADBE0F}"/>
              </a:ext>
            </a:extLst>
          </p:cNvPr>
          <p:cNvSpPr/>
          <p:nvPr/>
        </p:nvSpPr>
        <p:spPr>
          <a:xfrm>
            <a:off x="6286500" y="4953001"/>
            <a:ext cx="5511432" cy="1409700"/>
          </a:xfrm>
          <a:prstGeom prst="accentCallout2">
            <a:avLst>
              <a:gd name="adj1" fmla="val 25957"/>
              <a:gd name="adj2" fmla="val 101352"/>
              <a:gd name="adj3" fmla="val -30799"/>
              <a:gd name="adj4" fmla="val 95552"/>
              <a:gd name="adj5" fmla="val -145311"/>
              <a:gd name="adj6" fmla="val 23"/>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i="1" dirty="0">
                <a:solidFill>
                  <a:schemeClr val="tx1"/>
                </a:solidFill>
                <a:latin typeface="Porto Sans Light" panose="00000400000000000000" pitchFamily="50" charset="0"/>
              </a:rPr>
              <a:t>The </a:t>
            </a:r>
            <a:r>
              <a:rPr lang="en-US" sz="1600" i="1" dirty="0" err="1">
                <a:solidFill>
                  <a:schemeClr val="tx1"/>
                </a:solidFill>
                <a:latin typeface="Porto Sans Light" panose="00000400000000000000" pitchFamily="50" charset="0"/>
              </a:rPr>
              <a:t>window.requestAnimationFrame</a:t>
            </a:r>
            <a:r>
              <a:rPr lang="en-US" sz="1600" i="1" dirty="0">
                <a:solidFill>
                  <a:schemeClr val="tx1"/>
                </a:solidFill>
                <a:latin typeface="Porto Sans Light" panose="00000400000000000000" pitchFamily="50" charset="0"/>
              </a:rPr>
              <a:t> method tells the browser that you wish to perform an animation and requests that the browser call a specified function to update an animation before the next repaint. The method takes a callback as an argument to be invoked before the repaint. </a:t>
            </a:r>
            <a:r>
              <a:rPr lang="pt-BR" sz="1600" u="sng" baseline="30000" dirty="0">
                <a:solidFill>
                  <a:schemeClr val="tx1"/>
                </a:solidFill>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en-US" sz="1600" baseline="30000" dirty="0">
              <a:solidFill>
                <a:schemeClr val="tx1"/>
              </a:solidFill>
              <a:latin typeface="Porto Sans Light" panose="00000400000000000000" pitchFamily="50" charset="0"/>
            </a:endParaRPr>
          </a:p>
        </p:txBody>
      </p:sp>
      <p:sp>
        <p:nvSpPr>
          <p:cNvPr id="13" name="Rectangle 12">
            <a:extLst>
              <a:ext uri="{FF2B5EF4-FFF2-40B4-BE49-F238E27FC236}">
                <a16:creationId xmlns:a16="http://schemas.microsoft.com/office/drawing/2014/main" id="{D241A2CA-1127-4188-AFE7-451D7EC21538}"/>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\exemplos\6-animacao [1]</a:t>
            </a:r>
          </a:p>
        </p:txBody>
      </p:sp>
      <p:sp>
        <p:nvSpPr>
          <p:cNvPr id="11" name="Title 1">
            <a:extLst>
              <a:ext uri="{FF2B5EF4-FFF2-40B4-BE49-F238E27FC236}">
                <a16:creationId xmlns:a16="http://schemas.microsoft.com/office/drawing/2014/main" id="{22739082-8218-4DF5-B486-236231402349}"/>
              </a:ext>
            </a:extLst>
          </p:cNvPr>
          <p:cNvSpPr>
            <a:spLocks noGrp="1"/>
          </p:cNvSpPr>
          <p:nvPr>
            <p:ph type="title"/>
          </p:nvPr>
        </p:nvSpPr>
        <p:spPr>
          <a:xfrm>
            <a:off x="-33660" y="0"/>
            <a:ext cx="3497296" cy="1325563"/>
          </a:xfrm>
        </p:spPr>
        <p:txBody>
          <a:bodyPr lIns="274320" rIns="182880">
            <a:normAutofit/>
          </a:bodyPr>
          <a:lstStyle/>
          <a:p>
            <a:r>
              <a:rPr lang="en-US" sz="2800" dirty="0">
                <a:solidFill>
                  <a:schemeClr val="bg1"/>
                </a:solidFill>
                <a:latin typeface="Cascadia Code" panose="00000509000000000000" pitchFamily="49" charset="0"/>
              </a:rPr>
              <a:t>animate() {…}</a:t>
            </a:r>
            <a:endParaRPr lang="en-US" sz="4000" dirty="0">
              <a:solidFill>
                <a:schemeClr val="bg1"/>
              </a:solidFill>
              <a:latin typeface="Cascadia Code" panose="00000509000000000000" pitchFamily="49" charset="0"/>
            </a:endParaRPr>
          </a:p>
        </p:txBody>
      </p:sp>
      <p:pic>
        <p:nvPicPr>
          <p:cNvPr id="9" name="Picture 2" descr="Resultado de imagem para see icon">
            <a:extLst>
              <a:ext uri="{FF2B5EF4-FFF2-40B4-BE49-F238E27FC236}">
                <a16:creationId xmlns:a16="http://schemas.microsoft.com/office/drawing/2014/main" id="{BF8C0AF1-76B5-45F7-B0E3-F326B48ED761}"/>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73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Animação</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DA9B6709-8623-4453-8607-2FC1535A9EB5}"/>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\exemplos\6-animacao [2]</a:t>
            </a:r>
          </a:p>
        </p:txBody>
      </p:sp>
      <p:pic>
        <p:nvPicPr>
          <p:cNvPr id="4" name="Picture 3" descr="A close up of a red brick building&#10;&#10;Description automatically generated">
            <a:extLst>
              <a:ext uri="{FF2B5EF4-FFF2-40B4-BE49-F238E27FC236}">
                <a16:creationId xmlns:a16="http://schemas.microsoft.com/office/drawing/2014/main" id="{61C52ADE-8300-461E-B4B1-53A45CA952E1}"/>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250424" y="1688768"/>
            <a:ext cx="7127078" cy="3476312"/>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4D009EF0-DAB4-4362-B0F9-EE4F777BF797}"/>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Exemplo</a:t>
            </a:r>
            <a:r>
              <a:rPr lang="en-US" sz="2000" dirty="0">
                <a:solidFill>
                  <a:schemeClr val="bg1"/>
                </a:solidFill>
                <a:latin typeface="Porto Sans Light" panose="00000400000000000000" pitchFamily="50" charset="0"/>
              </a:rPr>
              <a:t> - </a:t>
            </a:r>
            <a:r>
              <a:rPr lang="en-US" sz="2000" dirty="0" err="1">
                <a:solidFill>
                  <a:schemeClr val="bg1"/>
                </a:solidFill>
                <a:latin typeface="Porto Sans Light" panose="00000400000000000000" pitchFamily="50" charset="0"/>
              </a:rPr>
              <a:t>Labirinto</a:t>
            </a:r>
            <a:endParaRPr lang="en-US" dirty="0">
              <a:solidFill>
                <a:schemeClr val="bg1"/>
              </a:solidFill>
              <a:latin typeface="Porto Sans Light" panose="00000400000000000000" pitchFamily="50" charset="0"/>
            </a:endParaRPr>
          </a:p>
        </p:txBody>
      </p:sp>
      <p:pic>
        <p:nvPicPr>
          <p:cNvPr id="10" name="Picture 2" descr="Resultado de imagem para see icon">
            <a:extLst>
              <a:ext uri="{FF2B5EF4-FFF2-40B4-BE49-F238E27FC236}">
                <a16:creationId xmlns:a16="http://schemas.microsoft.com/office/drawing/2014/main" id="{6DB7AB0C-FCF4-41DA-BD08-DFD5C70385E4}"/>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88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Animações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8" name="Rectangle 7">
            <a:extLst>
              <a:ext uri="{FF2B5EF4-FFF2-40B4-BE49-F238E27FC236}">
                <a16:creationId xmlns:a16="http://schemas.microsoft.com/office/drawing/2014/main" id="{DA9B6709-8623-4453-8607-2FC1535A9EB5}"/>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\exemplos\6-animacao [mixer]</a:t>
            </a:r>
          </a:p>
        </p:txBody>
      </p:sp>
      <p:sp>
        <p:nvSpPr>
          <p:cNvPr id="9" name="Title 1">
            <a:extLst>
              <a:ext uri="{FF2B5EF4-FFF2-40B4-BE49-F238E27FC236}">
                <a16:creationId xmlns:a16="http://schemas.microsoft.com/office/drawing/2014/main" id="{4D009EF0-DAB4-4362-B0F9-EE4F777BF797}"/>
              </a:ext>
            </a:extLst>
          </p:cNvPr>
          <p:cNvSpPr txBox="1">
            <a:spLocks/>
          </p:cNvSpPr>
          <p:nvPr/>
        </p:nvSpPr>
        <p:spPr>
          <a:xfrm>
            <a:off x="-33660" y="533400"/>
            <a:ext cx="3497296" cy="1325563"/>
          </a:xfrm>
          <a:prstGeom prst="rect">
            <a:avLst/>
          </a:prstGeom>
        </p:spPr>
        <p:txBody>
          <a:bodyPr vert="horz" lIns="27432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solidFill>
                  <a:schemeClr val="bg1"/>
                </a:solidFill>
                <a:latin typeface="Porto Sans Light" panose="00000400000000000000" pitchFamily="50" charset="0"/>
              </a:rPr>
              <a:t>Complexas</a:t>
            </a:r>
            <a:endParaRPr lang="en-US" dirty="0">
              <a:solidFill>
                <a:schemeClr val="bg1"/>
              </a:solidFill>
              <a:latin typeface="Porto Sans Light" panose="00000400000000000000" pitchFamily="50" charset="0"/>
            </a:endParaRPr>
          </a:p>
        </p:txBody>
      </p:sp>
      <p:sp>
        <p:nvSpPr>
          <p:cNvPr id="10" name="Content Placeholder 2">
            <a:extLst>
              <a:ext uri="{FF2B5EF4-FFF2-40B4-BE49-F238E27FC236}">
                <a16:creationId xmlns:a16="http://schemas.microsoft.com/office/drawing/2014/main" id="{76891529-8AB0-4AA7-8AF1-14E2A7ECF704}"/>
              </a:ext>
            </a:extLst>
          </p:cNvPr>
          <p:cNvSpPr>
            <a:spLocks noGrp="1"/>
          </p:cNvSpPr>
          <p:nvPr>
            <p:ph idx="1"/>
          </p:nvPr>
        </p:nvSpPr>
        <p:spPr>
          <a:xfrm>
            <a:off x="3990109" y="365125"/>
            <a:ext cx="7647709" cy="6123598"/>
          </a:xfrm>
        </p:spPr>
        <p:txBody>
          <a:bodyPr lIns="0" rIns="0" anchor="ctr" anchorCtr="0">
            <a:normAutofit/>
          </a:bodyPr>
          <a:lstStyle/>
          <a:p>
            <a:pPr>
              <a:buFont typeface="Wingdings" panose="05000000000000000000" pitchFamily="2" charset="2"/>
              <a:buChar char="§"/>
            </a:pPr>
            <a:r>
              <a:rPr lang="en-US" sz="2400" u="sng" dirty="0">
                <a:uFill>
                  <a:solidFill>
                    <a:schemeClr val="bg1"/>
                  </a:solidFill>
                </a:uFill>
                <a:latin typeface="Porto Sans Light" panose="00000400000000000000" pitchFamily="50" charset="0"/>
                <a:ea typeface="+mj-ea"/>
                <a:cs typeface="+mj-cs"/>
              </a:rPr>
              <a:t>O </a:t>
            </a:r>
            <a:r>
              <a:rPr lang="en-US" sz="2400" u="sng" dirty="0" err="1">
                <a:uFill>
                  <a:solidFill>
                    <a:schemeClr val="bg1"/>
                  </a:solidFill>
                </a:uFill>
                <a:latin typeface="Porto Sans Light" panose="00000400000000000000" pitchFamily="50" charset="0"/>
                <a:ea typeface="+mj-ea"/>
                <a:cs typeface="+mj-cs"/>
              </a:rPr>
              <a:t>sistema</a:t>
            </a:r>
            <a:r>
              <a:rPr lang="en-US" sz="2400" u="sng" dirty="0">
                <a:uFill>
                  <a:solidFill>
                    <a:schemeClr val="bg1"/>
                  </a:solidFill>
                </a:uFill>
                <a:latin typeface="Porto Sans Light" panose="00000400000000000000" pitchFamily="50" charset="0"/>
                <a:ea typeface="+mj-ea"/>
                <a:cs typeface="+mj-cs"/>
              </a:rPr>
              <a:t> de </a:t>
            </a:r>
            <a:r>
              <a:rPr lang="en-US" sz="2400" u="sng" dirty="0" err="1">
                <a:uFill>
                  <a:solidFill>
                    <a:schemeClr val="bg1"/>
                  </a:solidFill>
                </a:uFill>
                <a:latin typeface="Porto Sans Light" panose="00000400000000000000" pitchFamily="50" charset="0"/>
                <a:ea typeface="+mj-ea"/>
                <a:cs typeface="+mj-cs"/>
              </a:rPr>
              <a:t>aninação</a:t>
            </a:r>
            <a:r>
              <a:rPr lang="en-US" sz="2400" u="sng" dirty="0">
                <a:uFill>
                  <a:solidFill>
                    <a:schemeClr val="bg1"/>
                  </a:solidFill>
                </a:uFill>
                <a:latin typeface="Porto Sans Light" panose="00000400000000000000" pitchFamily="50" charset="0"/>
                <a:ea typeface="+mj-ea"/>
                <a:cs typeface="+mj-cs"/>
              </a:rPr>
              <a:t> (Animation System) do </a:t>
            </a:r>
            <a:r>
              <a:rPr lang="en-US" sz="2400" dirty="0">
                <a:uFill>
                  <a:solidFill>
                    <a:schemeClr val="bg1"/>
                  </a:solidFill>
                </a:uFill>
                <a:latin typeface="Porto Sans Light" panose="00000400000000000000" pitchFamily="50" charset="0"/>
                <a:ea typeface="+mj-ea"/>
                <a:cs typeface="+mj-cs"/>
              </a:rPr>
              <a:t>three.js </a:t>
            </a:r>
            <a:r>
              <a:rPr lang="en-US" sz="2400" u="sng" dirty="0">
                <a:uFill>
                  <a:solidFill>
                    <a:schemeClr val="bg1"/>
                  </a:solidFill>
                </a:uFill>
                <a:latin typeface="Porto Sans Light" panose="00000400000000000000" pitchFamily="50" charset="0"/>
                <a:ea typeface="+mj-ea"/>
                <a:cs typeface="+mj-cs"/>
              </a:rPr>
              <a:t>é </a:t>
            </a:r>
            <a:r>
              <a:rPr lang="en-US" sz="2400" u="sng" dirty="0" err="1">
                <a:uFill>
                  <a:solidFill>
                    <a:schemeClr val="bg1"/>
                  </a:solidFill>
                </a:uFill>
                <a:latin typeface="Porto Sans Light" panose="00000400000000000000" pitchFamily="50" charset="0"/>
                <a:ea typeface="+mj-ea"/>
                <a:cs typeface="+mj-cs"/>
              </a:rPr>
              <a:t>muito</a:t>
            </a:r>
            <a:r>
              <a:rPr lang="en-US" sz="2400" u="sng" dirty="0">
                <a:uFill>
                  <a:solidFill>
                    <a:schemeClr val="bg1"/>
                  </a:solidFill>
                </a:uFill>
                <a:latin typeface="Porto Sans Light" panose="00000400000000000000" pitchFamily="50" charset="0"/>
                <a:ea typeface="+mj-ea"/>
                <a:cs typeface="+mj-cs"/>
              </a:rPr>
              <a:t> </a:t>
            </a:r>
            <a:r>
              <a:rPr lang="en-US" sz="2400" u="sng" dirty="0" err="1">
                <a:uFill>
                  <a:solidFill>
                    <a:schemeClr val="bg1"/>
                  </a:solidFill>
                </a:uFill>
                <a:latin typeface="Porto Sans Light" panose="00000400000000000000" pitchFamily="50" charset="0"/>
                <a:ea typeface="+mj-ea"/>
                <a:cs typeface="+mj-cs"/>
              </a:rPr>
              <a:t>versátil</a:t>
            </a:r>
            <a:r>
              <a:rPr lang="en-US" sz="2400" u="sng" dirty="0">
                <a:uFill>
                  <a:solidFill>
                    <a:schemeClr val="bg1"/>
                  </a:solidFill>
                </a:uFill>
                <a:latin typeface="Porto Sans Light" panose="00000400000000000000" pitchFamily="50" charset="0"/>
                <a:ea typeface="+mj-ea"/>
                <a:cs typeface="+mj-cs"/>
              </a:rPr>
              <a:t> e é </a:t>
            </a:r>
            <a:r>
              <a:rPr lang="en-US" sz="2400" u="sng" dirty="0" err="1">
                <a:uFill>
                  <a:solidFill>
                    <a:schemeClr val="bg1"/>
                  </a:solidFill>
                </a:uFill>
                <a:latin typeface="Porto Sans Light" panose="00000400000000000000" pitchFamily="50" charset="0"/>
                <a:ea typeface="+mj-ea"/>
                <a:cs typeface="+mj-cs"/>
              </a:rPr>
              <a:t>muito</a:t>
            </a:r>
            <a:r>
              <a:rPr lang="en-US" sz="2400" u="sng" dirty="0">
                <a:uFill>
                  <a:solidFill>
                    <a:schemeClr val="bg1"/>
                  </a:solidFill>
                </a:uFill>
                <a:latin typeface="Porto Sans Light" panose="00000400000000000000" pitchFamily="50" charset="0"/>
                <a:ea typeface="+mj-ea"/>
                <a:cs typeface="+mj-cs"/>
              </a:rPr>
              <a:t> </a:t>
            </a:r>
            <a:r>
              <a:rPr lang="en-US" sz="2400" u="sng" dirty="0" err="1">
                <a:uFill>
                  <a:solidFill>
                    <a:schemeClr val="bg1"/>
                  </a:solidFill>
                </a:uFill>
                <a:latin typeface="Porto Sans Light" panose="00000400000000000000" pitchFamily="50" charset="0"/>
                <a:ea typeface="+mj-ea"/>
                <a:cs typeface="+mj-cs"/>
              </a:rPr>
              <a:t>semelhante</a:t>
            </a:r>
            <a:r>
              <a:rPr lang="en-US" sz="2400" u="sng" dirty="0">
                <a:uFill>
                  <a:solidFill>
                    <a:schemeClr val="bg1"/>
                  </a:solidFill>
                </a:uFill>
                <a:latin typeface="Porto Sans Light" panose="00000400000000000000" pitchFamily="50" charset="0"/>
                <a:ea typeface="+mj-ea"/>
                <a:cs typeface="+mj-cs"/>
              </a:rPr>
              <a:t> </a:t>
            </a:r>
            <a:r>
              <a:rPr lang="en-US" sz="2400" u="sng" dirty="0" err="1">
                <a:uFill>
                  <a:solidFill>
                    <a:schemeClr val="bg1"/>
                  </a:solidFill>
                </a:uFill>
                <a:latin typeface="Porto Sans Light" panose="00000400000000000000" pitchFamily="50" charset="0"/>
                <a:ea typeface="+mj-ea"/>
                <a:cs typeface="+mj-cs"/>
              </a:rPr>
              <a:t>ao</a:t>
            </a:r>
            <a:r>
              <a:rPr lang="en-US" sz="2400" u="sng" dirty="0">
                <a:uFill>
                  <a:solidFill>
                    <a:schemeClr val="bg1"/>
                  </a:solidFill>
                </a:uFill>
                <a:latin typeface="Porto Sans Light" panose="00000400000000000000" pitchFamily="50" charset="0"/>
                <a:ea typeface="+mj-ea"/>
                <a:cs typeface="+mj-cs"/>
              </a:rPr>
              <a:t> </a:t>
            </a:r>
            <a:r>
              <a:rPr lang="en-US" sz="2400" u="sng" dirty="0" err="1">
                <a:uFill>
                  <a:solidFill>
                    <a:schemeClr val="bg1"/>
                  </a:solidFill>
                </a:uFill>
                <a:latin typeface="Porto Sans Light" panose="00000400000000000000" pitchFamily="50" charset="0"/>
                <a:ea typeface="+mj-ea"/>
                <a:cs typeface="+mj-cs"/>
              </a:rPr>
              <a:t>sistema</a:t>
            </a:r>
            <a:r>
              <a:rPr lang="en-US" sz="2400" u="sng" dirty="0">
                <a:uFill>
                  <a:solidFill>
                    <a:schemeClr val="bg1"/>
                  </a:solidFill>
                </a:uFill>
                <a:latin typeface="Porto Sans Light" panose="00000400000000000000" pitchFamily="50" charset="0"/>
                <a:ea typeface="+mj-ea"/>
                <a:cs typeface="+mj-cs"/>
              </a:rPr>
              <a:t> </a:t>
            </a:r>
            <a:r>
              <a:rPr lang="en-US" sz="2400" dirty="0" err="1">
                <a:uFill>
                  <a:solidFill>
                    <a:schemeClr val="bg1"/>
                  </a:solidFill>
                </a:uFill>
                <a:latin typeface="Porto Sans Light" panose="00000400000000000000" pitchFamily="50" charset="0"/>
                <a:ea typeface="+mj-ea"/>
                <a:cs typeface="+mj-cs"/>
              </a:rPr>
              <a:t>utilizado</a:t>
            </a:r>
            <a:r>
              <a:rPr lang="en-US" sz="2400" dirty="0">
                <a:uFill>
                  <a:solidFill>
                    <a:schemeClr val="bg1"/>
                  </a:solidFill>
                </a:uFill>
                <a:latin typeface="Porto Sans Light" panose="00000400000000000000" pitchFamily="50" charset="0"/>
                <a:ea typeface="+mj-ea"/>
                <a:cs typeface="+mj-cs"/>
              </a:rPr>
              <a:t> </a:t>
            </a:r>
            <a:r>
              <a:rPr lang="en-US" sz="2400" dirty="0" err="1">
                <a:uFill>
                  <a:solidFill>
                    <a:schemeClr val="bg1"/>
                  </a:solidFill>
                </a:uFill>
                <a:latin typeface="Porto Sans Light" panose="00000400000000000000" pitchFamily="50" charset="0"/>
                <a:ea typeface="+mj-ea"/>
                <a:cs typeface="+mj-cs"/>
              </a:rPr>
              <a:t>pelo</a:t>
            </a:r>
            <a:r>
              <a:rPr lang="en-US" sz="2400" dirty="0">
                <a:uFill>
                  <a:solidFill>
                    <a:schemeClr val="bg1"/>
                  </a:solidFill>
                </a:uFill>
                <a:latin typeface="Porto Sans Light" panose="00000400000000000000" pitchFamily="50" charset="0"/>
                <a:ea typeface="+mj-ea"/>
                <a:cs typeface="+mj-cs"/>
              </a:rPr>
              <a:t> </a:t>
            </a:r>
            <a:r>
              <a:rPr lang="en-US" sz="24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Unreal Engine</a:t>
            </a:r>
            <a:r>
              <a:rPr lang="en-US" sz="2400" u="sng" dirty="0">
                <a:uFill>
                  <a:solidFill>
                    <a:schemeClr val="bg1"/>
                  </a:solidFill>
                </a:uFill>
                <a:latin typeface="Porto Sans Light" panose="00000400000000000000" pitchFamily="50" charset="0"/>
                <a:ea typeface="+mj-ea"/>
                <a:cs typeface="+mj-cs"/>
              </a:rPr>
              <a:t>.</a:t>
            </a:r>
          </a:p>
          <a:p>
            <a:pPr lvl="1">
              <a:buFont typeface="Wingdings" panose="05000000000000000000" pitchFamily="2" charset="2"/>
              <a:buChar char="§"/>
            </a:pPr>
            <a:r>
              <a:rPr lang="en-US" sz="2000" b="1" u="sng" dirty="0" err="1">
                <a:uFill>
                  <a:solidFill>
                    <a:schemeClr val="bg1"/>
                  </a:solidFill>
                </a:uFill>
                <a:latin typeface="Porto Sans Light" panose="00000400000000000000" pitchFamily="50" charset="0"/>
                <a:ea typeface="+mj-ea"/>
                <a:cs typeface="+mj-cs"/>
              </a:rPr>
              <a:t>AnimationMixer</a:t>
            </a:r>
            <a:r>
              <a:rPr lang="en-US" sz="2000" u="sng" dirty="0">
                <a:uFill>
                  <a:solidFill>
                    <a:schemeClr val="bg1"/>
                  </a:solidFill>
                </a:uFill>
                <a:latin typeface="Porto Sans Light" panose="00000400000000000000" pitchFamily="50" charset="0"/>
                <a:ea typeface="+mj-ea"/>
                <a:cs typeface="+mj-cs"/>
              </a:rPr>
              <a:t> - </a:t>
            </a:r>
            <a:r>
              <a:rPr lang="en-US" sz="2000" dirty="0" err="1">
                <a:uFill>
                  <a:solidFill>
                    <a:schemeClr val="bg1"/>
                  </a:solidFill>
                </a:uFill>
                <a:latin typeface="Porto Sans Light" panose="00000400000000000000" pitchFamily="50" charset="0"/>
                <a:ea typeface="+mj-ea"/>
                <a:cs typeface="+mj-cs"/>
              </a:rPr>
              <a:t>Controlador</a:t>
            </a:r>
            <a:r>
              <a:rPr lang="en-US" sz="2000" dirty="0">
                <a:uFill>
                  <a:solidFill>
                    <a:schemeClr val="bg1"/>
                  </a:solidFill>
                </a:uFill>
                <a:latin typeface="Porto Sans Light" panose="00000400000000000000" pitchFamily="50" charset="0"/>
                <a:ea typeface="+mj-ea"/>
                <a:cs typeface="+mj-cs"/>
              </a:rPr>
              <a:t> principal </a:t>
            </a:r>
            <a:r>
              <a:rPr lang="en-US" sz="2000" dirty="0" err="1">
                <a:uFill>
                  <a:solidFill>
                    <a:schemeClr val="bg1"/>
                  </a:solidFill>
                </a:uFill>
                <a:latin typeface="Porto Sans Light" panose="00000400000000000000" pitchFamily="50" charset="0"/>
                <a:ea typeface="+mj-ea"/>
                <a:cs typeface="+mj-cs"/>
              </a:rPr>
              <a:t>usado</a:t>
            </a:r>
            <a:r>
              <a:rPr lang="en-US" sz="2000" dirty="0">
                <a:uFill>
                  <a:solidFill>
                    <a:schemeClr val="bg1"/>
                  </a:solidFill>
                </a:uFill>
                <a:latin typeface="Porto Sans Light" panose="00000400000000000000" pitchFamily="50" charset="0"/>
                <a:ea typeface="+mj-ea"/>
                <a:cs typeface="+mj-cs"/>
              </a:rPr>
              <a:t> para </a:t>
            </a:r>
            <a:r>
              <a:rPr lang="en-US" sz="2000" dirty="0" err="1">
                <a:uFill>
                  <a:solidFill>
                    <a:schemeClr val="bg1"/>
                  </a:solidFill>
                </a:uFill>
                <a:latin typeface="Porto Sans Light" panose="00000400000000000000" pitchFamily="50" charset="0"/>
                <a:ea typeface="+mj-ea"/>
                <a:cs typeface="+mj-cs"/>
              </a:rPr>
              <a:t>controlar</a:t>
            </a:r>
            <a:r>
              <a:rPr lang="en-US" sz="2000" dirty="0">
                <a:uFill>
                  <a:solidFill>
                    <a:schemeClr val="bg1"/>
                  </a:solidFill>
                </a:uFill>
                <a:latin typeface="Porto Sans Light" panose="00000400000000000000" pitchFamily="50" charset="0"/>
                <a:ea typeface="+mj-ea"/>
                <a:cs typeface="+mj-cs"/>
              </a:rPr>
              <a:t> a </a:t>
            </a:r>
            <a:r>
              <a:rPr lang="en-US" sz="2000" dirty="0" err="1">
                <a:uFill>
                  <a:solidFill>
                    <a:schemeClr val="bg1"/>
                  </a:solidFill>
                </a:uFill>
                <a:latin typeface="Porto Sans Light" panose="00000400000000000000" pitchFamily="50" charset="0"/>
                <a:ea typeface="+mj-ea"/>
                <a:cs typeface="+mj-cs"/>
              </a:rPr>
              <a:t>aninação</a:t>
            </a:r>
            <a:r>
              <a:rPr lang="en-US" sz="2000" dirty="0">
                <a:uFill>
                  <a:solidFill>
                    <a:schemeClr val="bg1"/>
                  </a:solidFill>
                </a:uFill>
                <a:latin typeface="Porto Sans Light" panose="00000400000000000000" pitchFamily="50" charset="0"/>
                <a:ea typeface="+mj-ea"/>
                <a:cs typeface="+mj-cs"/>
              </a:rPr>
              <a:t> de um </a:t>
            </a:r>
            <a:r>
              <a:rPr lang="en-US" sz="2000" dirty="0" err="1">
                <a:uFill>
                  <a:solidFill>
                    <a:schemeClr val="bg1"/>
                  </a:solidFill>
                </a:uFill>
                <a:latin typeface="Porto Sans Light" panose="00000400000000000000" pitchFamily="50" charset="0"/>
                <a:ea typeface="+mj-ea"/>
                <a:cs typeface="+mj-cs"/>
              </a:rPr>
              <a:t>objeto</a:t>
            </a:r>
            <a:r>
              <a:rPr lang="en-US" sz="2000" u="sng" dirty="0">
                <a:uFill>
                  <a:solidFill>
                    <a:schemeClr val="bg1"/>
                  </a:solidFill>
                </a:uFill>
                <a:latin typeface="Porto Sans Light" panose="00000400000000000000" pitchFamily="50" charset="0"/>
                <a:ea typeface="+mj-ea"/>
                <a:cs typeface="+mj-cs"/>
              </a:rPr>
              <a:t>. </a:t>
            </a:r>
          </a:p>
          <a:p>
            <a:pPr lvl="2">
              <a:buFont typeface="Wingdings" panose="05000000000000000000" pitchFamily="2" charset="2"/>
              <a:buChar char="§"/>
            </a:pPr>
            <a:r>
              <a:rPr lang="en-US" sz="1600" dirty="0">
                <a:uFill>
                  <a:solidFill>
                    <a:schemeClr val="bg1"/>
                  </a:solidFill>
                </a:uFill>
                <a:latin typeface="Porto Sans Light" panose="00000400000000000000" pitchFamily="50" charset="0"/>
                <a:ea typeface="+mj-ea"/>
                <a:cs typeface="+mj-cs"/>
              </a:rPr>
              <a:t>Se </a:t>
            </a:r>
            <a:r>
              <a:rPr lang="en-US" sz="1600" dirty="0" err="1">
                <a:uFill>
                  <a:solidFill>
                    <a:schemeClr val="bg1"/>
                  </a:solidFill>
                </a:uFill>
                <a:latin typeface="Porto Sans Light" panose="00000400000000000000" pitchFamily="50" charset="0"/>
                <a:ea typeface="+mj-ea"/>
                <a:cs typeface="+mj-cs"/>
              </a:rPr>
              <a:t>manipularmos</a:t>
            </a:r>
            <a:r>
              <a:rPr lang="en-US" sz="1600" dirty="0">
                <a:uFill>
                  <a:solidFill>
                    <a:schemeClr val="bg1"/>
                  </a:solidFill>
                </a:uFill>
                <a:latin typeface="Porto Sans Light" panose="00000400000000000000" pitchFamily="50" charset="0"/>
                <a:ea typeface="+mj-ea"/>
                <a:cs typeface="+mj-cs"/>
              </a:rPr>
              <a:t> </a:t>
            </a:r>
            <a:r>
              <a:rPr lang="en-US" sz="1600" dirty="0" err="1">
                <a:uFill>
                  <a:solidFill>
                    <a:schemeClr val="bg1"/>
                  </a:solidFill>
                </a:uFill>
                <a:latin typeface="Porto Sans Light" panose="00000400000000000000" pitchFamily="50" charset="0"/>
                <a:ea typeface="+mj-ea"/>
                <a:cs typeface="+mj-cs"/>
              </a:rPr>
              <a:t>vários</a:t>
            </a:r>
            <a:r>
              <a:rPr lang="en-US" sz="1600" dirty="0">
                <a:uFill>
                  <a:solidFill>
                    <a:schemeClr val="bg1"/>
                  </a:solidFill>
                </a:uFill>
                <a:latin typeface="Porto Sans Light" panose="00000400000000000000" pitchFamily="50" charset="0"/>
                <a:ea typeface="+mj-ea"/>
                <a:cs typeface="+mj-cs"/>
              </a:rPr>
              <a:t> </a:t>
            </a:r>
            <a:r>
              <a:rPr lang="en-US" sz="1600" dirty="0" err="1">
                <a:uFill>
                  <a:solidFill>
                    <a:schemeClr val="bg1"/>
                  </a:solidFill>
                </a:uFill>
                <a:latin typeface="Porto Sans Light" panose="00000400000000000000" pitchFamily="50" charset="0"/>
                <a:ea typeface="+mj-ea"/>
                <a:cs typeface="+mj-cs"/>
              </a:rPr>
              <a:t>objetos</a:t>
            </a:r>
            <a:r>
              <a:rPr lang="en-US" sz="1600" dirty="0">
                <a:uFill>
                  <a:solidFill>
                    <a:schemeClr val="bg1"/>
                  </a:solidFill>
                </a:uFill>
                <a:latin typeface="Porto Sans Light" panose="00000400000000000000" pitchFamily="50" charset="0"/>
                <a:ea typeface="+mj-ea"/>
                <a:cs typeface="+mj-cs"/>
              </a:rPr>
              <a:t> </a:t>
            </a:r>
            <a:r>
              <a:rPr lang="en-US" sz="1600" dirty="0" err="1">
                <a:uFill>
                  <a:solidFill>
                    <a:schemeClr val="bg1"/>
                  </a:solidFill>
                </a:uFill>
                <a:latin typeface="Porto Sans Light" panose="00000400000000000000" pitchFamily="50" charset="0"/>
                <a:ea typeface="+mj-ea"/>
                <a:cs typeface="+mj-cs"/>
              </a:rPr>
              <a:t>serão</a:t>
            </a:r>
            <a:r>
              <a:rPr lang="en-US" sz="1600" dirty="0">
                <a:uFill>
                  <a:solidFill>
                    <a:schemeClr val="bg1"/>
                  </a:solidFill>
                </a:uFill>
                <a:latin typeface="Porto Sans Light" panose="00000400000000000000" pitchFamily="50" charset="0"/>
                <a:ea typeface="+mj-ea"/>
                <a:cs typeface="+mj-cs"/>
              </a:rPr>
              <a:t> </a:t>
            </a:r>
            <a:r>
              <a:rPr lang="en-US" sz="1600" dirty="0" err="1">
                <a:uFill>
                  <a:solidFill>
                    <a:schemeClr val="bg1"/>
                  </a:solidFill>
                </a:uFill>
                <a:latin typeface="Porto Sans Light" panose="00000400000000000000" pitchFamily="50" charset="0"/>
                <a:ea typeface="+mj-ea"/>
                <a:cs typeface="+mj-cs"/>
              </a:rPr>
              <a:t>necessários</a:t>
            </a:r>
            <a:r>
              <a:rPr lang="en-US" sz="1600" dirty="0">
                <a:uFill>
                  <a:solidFill>
                    <a:schemeClr val="bg1"/>
                  </a:solidFill>
                </a:uFill>
                <a:latin typeface="Porto Sans Light" panose="00000400000000000000" pitchFamily="50" charset="0"/>
                <a:ea typeface="+mj-ea"/>
                <a:cs typeface="+mj-cs"/>
              </a:rPr>
              <a:t> </a:t>
            </a:r>
            <a:r>
              <a:rPr lang="en-US" sz="1600" dirty="0" err="1">
                <a:uFill>
                  <a:solidFill>
                    <a:schemeClr val="bg1"/>
                  </a:solidFill>
                </a:uFill>
                <a:latin typeface="Porto Sans Light" panose="00000400000000000000" pitchFamily="50" charset="0"/>
                <a:ea typeface="+mj-ea"/>
                <a:cs typeface="+mj-cs"/>
              </a:rPr>
              <a:t>vários</a:t>
            </a:r>
            <a:r>
              <a:rPr lang="en-US" sz="1600" dirty="0">
                <a:uFill>
                  <a:solidFill>
                    <a:schemeClr val="bg1"/>
                  </a:solidFill>
                </a:uFill>
                <a:latin typeface="Porto Sans Light" panose="00000400000000000000" pitchFamily="50" charset="0"/>
                <a:ea typeface="+mj-ea"/>
                <a:cs typeface="+mj-cs"/>
              </a:rPr>
              <a:t> </a:t>
            </a:r>
            <a:r>
              <a:rPr lang="en-US" sz="1600" dirty="0" err="1">
                <a:uFill>
                  <a:solidFill>
                    <a:schemeClr val="bg1"/>
                  </a:solidFill>
                </a:uFill>
                <a:latin typeface="Porto Sans Light" panose="00000400000000000000" pitchFamily="50" charset="0"/>
                <a:ea typeface="+mj-ea"/>
                <a:cs typeface="+mj-cs"/>
              </a:rPr>
              <a:t>AnimationMixer</a:t>
            </a:r>
            <a:r>
              <a:rPr lang="en-US" sz="1600" dirty="0">
                <a:uFill>
                  <a:solidFill>
                    <a:schemeClr val="bg1"/>
                  </a:solidFill>
                </a:uFill>
                <a:latin typeface="Porto Sans Light" panose="00000400000000000000" pitchFamily="50" charset="0"/>
                <a:ea typeface="+mj-ea"/>
                <a:cs typeface="+mj-cs"/>
              </a:rPr>
              <a:t>.</a:t>
            </a:r>
          </a:p>
          <a:p>
            <a:pPr lvl="1">
              <a:buFont typeface="Wingdings" panose="05000000000000000000" pitchFamily="2" charset="2"/>
              <a:buChar char="§"/>
            </a:pPr>
            <a:r>
              <a:rPr lang="en-US" sz="2000" b="1" dirty="0" err="1">
                <a:uFill>
                  <a:solidFill>
                    <a:schemeClr val="bg1"/>
                  </a:solidFill>
                </a:uFill>
                <a:latin typeface="Porto Sans Light" panose="00000400000000000000" pitchFamily="50" charset="0"/>
                <a:ea typeface="+mj-ea"/>
                <a:cs typeface="+mj-cs"/>
              </a:rPr>
              <a:t>AnimationAction</a:t>
            </a:r>
            <a:r>
              <a:rPr lang="en-US" sz="2000" dirty="0">
                <a:uFill>
                  <a:solidFill>
                    <a:schemeClr val="bg1"/>
                  </a:solidFill>
                </a:uFill>
                <a:latin typeface="Porto Sans Light" panose="00000400000000000000" pitchFamily="50" charset="0"/>
                <a:ea typeface="+mj-ea"/>
                <a:cs typeface="+mj-cs"/>
              </a:rPr>
              <a:t> – </a:t>
            </a:r>
            <a:r>
              <a:rPr lang="en-US" sz="2000" dirty="0" err="1">
                <a:uFill>
                  <a:solidFill>
                    <a:schemeClr val="bg1"/>
                  </a:solidFill>
                </a:uFill>
                <a:latin typeface="Porto Sans Light" panose="00000400000000000000" pitchFamily="50" charset="0"/>
                <a:ea typeface="+mj-ea"/>
                <a:cs typeface="+mj-cs"/>
              </a:rPr>
              <a:t>Determina</a:t>
            </a:r>
            <a:r>
              <a:rPr lang="en-US" sz="2000" dirty="0">
                <a:uFill>
                  <a:solidFill>
                    <a:schemeClr val="bg1"/>
                  </a:solidFill>
                </a:uFill>
                <a:latin typeface="Porto Sans Light" panose="00000400000000000000" pitchFamily="50" charset="0"/>
                <a:ea typeface="+mj-ea"/>
                <a:cs typeface="+mj-cs"/>
              </a:rPr>
              <a:t> </a:t>
            </a:r>
            <a:r>
              <a:rPr lang="en-US" sz="2000" dirty="0" err="1">
                <a:uFill>
                  <a:solidFill>
                    <a:schemeClr val="bg1"/>
                  </a:solidFill>
                </a:uFill>
                <a:latin typeface="Porto Sans Light" panose="00000400000000000000" pitchFamily="50" charset="0"/>
                <a:ea typeface="+mj-ea"/>
                <a:cs typeface="+mj-cs"/>
              </a:rPr>
              <a:t>como</a:t>
            </a:r>
            <a:r>
              <a:rPr lang="en-US" sz="2000" dirty="0">
                <a:uFill>
                  <a:solidFill>
                    <a:schemeClr val="bg1"/>
                  </a:solidFill>
                </a:uFill>
                <a:latin typeface="Porto Sans Light" panose="00000400000000000000" pitchFamily="50" charset="0"/>
                <a:ea typeface="+mj-ea"/>
                <a:cs typeface="+mj-cs"/>
              </a:rPr>
              <a:t> e </a:t>
            </a:r>
            <a:r>
              <a:rPr lang="en-US" sz="2000" dirty="0" err="1">
                <a:uFill>
                  <a:solidFill>
                    <a:schemeClr val="bg1"/>
                  </a:solidFill>
                </a:uFill>
                <a:latin typeface="Porto Sans Light" panose="00000400000000000000" pitchFamily="50" charset="0"/>
                <a:ea typeface="+mj-ea"/>
                <a:cs typeface="+mj-cs"/>
              </a:rPr>
              <a:t>quando</a:t>
            </a:r>
            <a:r>
              <a:rPr lang="en-US" sz="2000" dirty="0">
                <a:uFill>
                  <a:solidFill>
                    <a:schemeClr val="bg1"/>
                  </a:solidFill>
                </a:uFill>
                <a:latin typeface="Porto Sans Light" panose="00000400000000000000" pitchFamily="50" charset="0"/>
                <a:ea typeface="+mj-ea"/>
                <a:cs typeface="+mj-cs"/>
              </a:rPr>
              <a:t> as </a:t>
            </a:r>
            <a:r>
              <a:rPr lang="en-US" sz="2000" b="1" dirty="0" err="1">
                <a:uFill>
                  <a:solidFill>
                    <a:schemeClr val="bg1"/>
                  </a:solidFill>
                </a:uFill>
                <a:latin typeface="Porto Sans Light" panose="00000400000000000000" pitchFamily="50" charset="0"/>
                <a:ea typeface="+mj-ea"/>
                <a:cs typeface="+mj-cs"/>
              </a:rPr>
              <a:t>AnimationClip</a:t>
            </a:r>
            <a:r>
              <a:rPr lang="en-US" sz="2000" dirty="0">
                <a:uFill>
                  <a:solidFill>
                    <a:schemeClr val="bg1"/>
                  </a:solidFill>
                </a:uFill>
                <a:latin typeface="Porto Sans Light" panose="00000400000000000000" pitchFamily="50" charset="0"/>
                <a:ea typeface="+mj-ea"/>
                <a:cs typeface="+mj-cs"/>
              </a:rPr>
              <a:t> </a:t>
            </a:r>
            <a:r>
              <a:rPr lang="en-US" sz="2000" dirty="0" err="1">
                <a:uFill>
                  <a:solidFill>
                    <a:schemeClr val="bg1"/>
                  </a:solidFill>
                </a:uFill>
                <a:latin typeface="Porto Sans Light" panose="00000400000000000000" pitchFamily="50" charset="0"/>
                <a:ea typeface="+mj-ea"/>
                <a:cs typeface="+mj-cs"/>
              </a:rPr>
              <a:t>são</a:t>
            </a:r>
            <a:r>
              <a:rPr lang="en-US" sz="2000" dirty="0">
                <a:uFill>
                  <a:solidFill>
                    <a:schemeClr val="bg1"/>
                  </a:solidFill>
                </a:uFill>
                <a:latin typeface="Porto Sans Light" panose="00000400000000000000" pitchFamily="50" charset="0"/>
                <a:ea typeface="+mj-ea"/>
                <a:cs typeface="+mj-cs"/>
              </a:rPr>
              <a:t> </a:t>
            </a:r>
            <a:r>
              <a:rPr lang="en-US" sz="2000" dirty="0" err="1">
                <a:uFill>
                  <a:solidFill>
                    <a:schemeClr val="bg1"/>
                  </a:solidFill>
                </a:uFill>
                <a:latin typeface="Porto Sans Light" panose="00000400000000000000" pitchFamily="50" charset="0"/>
                <a:ea typeface="+mj-ea"/>
                <a:cs typeface="+mj-cs"/>
              </a:rPr>
              <a:t>executadas</a:t>
            </a:r>
            <a:r>
              <a:rPr lang="en-US" sz="2000" dirty="0">
                <a:uFill>
                  <a:solidFill>
                    <a:schemeClr val="bg1"/>
                  </a:solidFill>
                </a:uFill>
                <a:latin typeface="Porto Sans Light" panose="00000400000000000000" pitchFamily="50" charset="0"/>
                <a:ea typeface="+mj-ea"/>
                <a:cs typeface="+mj-cs"/>
              </a:rPr>
              <a:t>.</a:t>
            </a:r>
          </a:p>
          <a:p>
            <a:pPr lvl="1">
              <a:buFont typeface="Wingdings" panose="05000000000000000000" pitchFamily="2" charset="2"/>
              <a:buChar char="§"/>
            </a:pPr>
            <a:r>
              <a:rPr lang="pt-BR" sz="2000" b="1" dirty="0">
                <a:uFill>
                  <a:solidFill>
                    <a:schemeClr val="bg1"/>
                  </a:solidFill>
                </a:uFill>
                <a:latin typeface="Porto Sans Light" panose="00000400000000000000" pitchFamily="50" charset="0"/>
                <a:ea typeface="+mj-ea"/>
                <a:cs typeface="+mj-cs"/>
              </a:rPr>
              <a:t>AnimationClip</a:t>
            </a:r>
            <a:r>
              <a:rPr lang="pt-BR" sz="2000" dirty="0">
                <a:uFill>
                  <a:solidFill>
                    <a:schemeClr val="bg1"/>
                  </a:solidFill>
                </a:uFill>
                <a:latin typeface="Porto Sans Light" panose="00000400000000000000" pitchFamily="50" charset="0"/>
                <a:ea typeface="+mj-ea"/>
                <a:cs typeface="+mj-cs"/>
              </a:rPr>
              <a:t> - Conjunto reutilizável de </a:t>
            </a:r>
            <a:r>
              <a:rPr lang="en-US" sz="2000" b="1" dirty="0" err="1">
                <a:uFill>
                  <a:solidFill>
                    <a:schemeClr val="bg1"/>
                  </a:solidFill>
                </a:uFill>
                <a:latin typeface="Porto Sans Light" panose="00000400000000000000" pitchFamily="50" charset="0"/>
              </a:rPr>
              <a:t>KeyframeTrack</a:t>
            </a:r>
            <a:r>
              <a:rPr lang="pt-BR" sz="2000" dirty="0">
                <a:uFill>
                  <a:solidFill>
                    <a:schemeClr val="bg1"/>
                  </a:solidFill>
                </a:uFill>
                <a:latin typeface="Porto Sans Light" panose="00000400000000000000" pitchFamily="50" charset="0"/>
                <a:ea typeface="+mj-ea"/>
                <a:cs typeface="+mj-cs"/>
              </a:rPr>
              <a:t> que representam uma animação.</a:t>
            </a:r>
            <a:endParaRPr lang="en-US" sz="2000" dirty="0">
              <a:uFill>
                <a:solidFill>
                  <a:schemeClr val="bg1"/>
                </a:solidFill>
              </a:uFill>
              <a:latin typeface="Porto Sans Light" panose="00000400000000000000" pitchFamily="50" charset="0"/>
              <a:ea typeface="+mj-ea"/>
              <a:cs typeface="+mj-cs"/>
            </a:endParaRPr>
          </a:p>
          <a:p>
            <a:pPr lvl="1">
              <a:buFont typeface="Wingdings" panose="05000000000000000000" pitchFamily="2" charset="2"/>
              <a:buChar char="§"/>
            </a:pPr>
            <a:r>
              <a:rPr lang="en-US" sz="2000" b="1" dirty="0" err="1">
                <a:uFill>
                  <a:solidFill>
                    <a:schemeClr val="bg1"/>
                  </a:solidFill>
                </a:uFill>
                <a:latin typeface="Porto Sans Light" panose="00000400000000000000" pitchFamily="50" charset="0"/>
                <a:ea typeface="+mj-ea"/>
                <a:cs typeface="+mj-cs"/>
              </a:rPr>
              <a:t>KeyframeTrack</a:t>
            </a:r>
            <a:r>
              <a:rPr lang="en-US" sz="2000" dirty="0">
                <a:uFill>
                  <a:solidFill>
                    <a:schemeClr val="bg1"/>
                  </a:solidFill>
                </a:uFill>
                <a:latin typeface="Porto Sans Light" panose="00000400000000000000" pitchFamily="50" charset="0"/>
                <a:ea typeface="+mj-ea"/>
                <a:cs typeface="+mj-cs"/>
              </a:rPr>
              <a:t> - </a:t>
            </a:r>
            <a:r>
              <a:rPr lang="pt-BR" sz="2000" dirty="0">
                <a:uFill>
                  <a:solidFill>
                    <a:schemeClr val="bg1"/>
                  </a:solidFill>
                </a:uFill>
                <a:latin typeface="Porto Sans Light" panose="00000400000000000000" pitchFamily="50" charset="0"/>
                <a:ea typeface="+mj-ea"/>
                <a:cs typeface="+mj-cs"/>
              </a:rPr>
              <a:t>Sequência temporizada de keyframes usadas para animar uma propriedade específica de um objeto.</a:t>
            </a:r>
            <a:endParaRPr lang="en-US" sz="2000" dirty="0">
              <a:uFill>
                <a:solidFill>
                  <a:schemeClr val="bg1"/>
                </a:solidFill>
              </a:uFill>
              <a:latin typeface="Porto Sans Light" panose="00000400000000000000" pitchFamily="50" charset="0"/>
              <a:ea typeface="+mj-ea"/>
              <a:cs typeface="+mj-cs"/>
            </a:endParaRPr>
          </a:p>
          <a:p>
            <a:pPr>
              <a:buFont typeface="Wingdings" panose="05000000000000000000" pitchFamily="2" charset="2"/>
              <a:buChar char="§"/>
            </a:pPr>
            <a:r>
              <a:rPr lang="pt-BR" sz="2400" u="sng" dirty="0">
                <a:uFill>
                  <a:solidFill>
                    <a:schemeClr val="bg1"/>
                  </a:solidFill>
                </a:uFill>
                <a:latin typeface="Porto Sans Light" panose="00000400000000000000" pitchFamily="50" charset="0"/>
                <a:ea typeface="+mj-ea"/>
                <a:cs typeface="+mj-cs"/>
              </a:rPr>
              <a:t>Saber mais:</a:t>
            </a:r>
          </a:p>
          <a:p>
            <a:pPr>
              <a:buFont typeface="Wingdings" panose="05000000000000000000" pitchFamily="2" charset="2"/>
              <a:buChar char="§"/>
            </a:pPr>
            <a:endParaRPr lang="pt-BR" sz="2400" u="sng" dirty="0">
              <a:uFill>
                <a:solidFill>
                  <a:schemeClr val="bg1"/>
                </a:solidFill>
              </a:uFill>
              <a:latin typeface="Porto Sans Light" panose="00000400000000000000" pitchFamily="50" charset="0"/>
              <a:ea typeface="+mj-ea"/>
              <a:cs typeface="+mj-cs"/>
            </a:endParaRPr>
          </a:p>
        </p:txBody>
      </p:sp>
      <p:pic>
        <p:nvPicPr>
          <p:cNvPr id="11" name="Picture 12" descr="Resultado de imagem para website icon">
            <a:extLst>
              <a:ext uri="{FF2B5EF4-FFF2-40B4-BE49-F238E27FC236}">
                <a16:creationId xmlns:a16="http://schemas.microsoft.com/office/drawing/2014/main" id="{2E565A87-8911-4889-9604-171E070DB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513" y="5537070"/>
            <a:ext cx="271306" cy="27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m para youtube icon">
            <a:extLst>
              <a:ext uri="{FF2B5EF4-FFF2-40B4-BE49-F238E27FC236}">
                <a16:creationId xmlns:a16="http://schemas.microsoft.com/office/drawing/2014/main" id="{F36ABE56-247B-45D2-B9A5-532F72E59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867" y="5955711"/>
            <a:ext cx="340598" cy="34059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0D836DE-0A26-4F42-A1DD-8735BB498693}"/>
              </a:ext>
            </a:extLst>
          </p:cNvPr>
          <p:cNvSpPr/>
          <p:nvPr/>
        </p:nvSpPr>
        <p:spPr>
          <a:xfrm>
            <a:off x="3985555" y="5498485"/>
            <a:ext cx="7901645" cy="830997"/>
          </a:xfrm>
          <a:prstGeom prst="rect">
            <a:avLst/>
          </a:prstGeom>
        </p:spPr>
        <p:txBody>
          <a:bodyPr wrap="square">
            <a:spAutoFit/>
          </a:bodyPr>
          <a:lstStyle/>
          <a:p>
            <a:r>
              <a:rPr lang="pt-BR" sz="1600" dirty="0">
                <a:uFill>
                  <a:solidFill>
                    <a:schemeClr val="bg1"/>
                  </a:solidFill>
                </a:uFill>
                <a:latin typeface="Porto Sans Light" panose="00000400000000000000" pitchFamily="50" charset="0"/>
                <a:ea typeface="+mj-ea"/>
                <a:cs typeface="+mj-cs"/>
              </a:rPr>
              <a:t>	</a:t>
            </a:r>
            <a:r>
              <a:rPr lang="pt-BR" sz="1600" dirty="0">
                <a:uFill>
                  <a:solidFill>
                    <a:schemeClr val="bg1"/>
                  </a:solidFill>
                </a:uFill>
                <a:latin typeface="Porto Sans Light" panose="00000400000000000000" pitchFamily="50" charset="0"/>
                <a:ea typeface="+mj-ea"/>
                <a:cs typeface="+mj-cs"/>
                <a:hlinkClick r:id="rId6">
                  <a:extLst>
                    <a:ext uri="{A12FA001-AC4F-418D-AE19-62706E023703}">
                      <ahyp:hlinkClr xmlns:ahyp="http://schemas.microsoft.com/office/drawing/2018/hyperlinkcolor" val="tx"/>
                    </a:ext>
                  </a:extLst>
                </a:hlinkClick>
              </a:rPr>
              <a:t>https://threejs.org/docs/#manual/en/introduction/Animation-system</a:t>
            </a:r>
            <a:endParaRPr lang="pt-BR" sz="1600" dirty="0">
              <a:uFill>
                <a:solidFill>
                  <a:schemeClr val="bg1"/>
                </a:solidFill>
              </a:uFill>
              <a:latin typeface="Porto Sans Light" panose="00000400000000000000" pitchFamily="50" charset="0"/>
              <a:ea typeface="+mj-ea"/>
              <a:cs typeface="+mj-cs"/>
            </a:endParaRPr>
          </a:p>
          <a:p>
            <a:endParaRPr lang="pt-BR" sz="1600" dirty="0">
              <a:uFill>
                <a:solidFill>
                  <a:schemeClr val="bg1"/>
                </a:solidFill>
              </a:uFill>
              <a:latin typeface="Porto Sans Light" panose="00000400000000000000" pitchFamily="50" charset="0"/>
              <a:ea typeface="+mj-ea"/>
              <a:cs typeface="+mj-cs"/>
              <a:hlinkClick r:id="rId7">
                <a:extLst>
                  <a:ext uri="{A12FA001-AC4F-418D-AE19-62706E023703}">
                    <ahyp:hlinkClr xmlns:ahyp="http://schemas.microsoft.com/office/drawing/2018/hyperlinkcolor" val="tx"/>
                  </a:ext>
                </a:extLst>
              </a:hlinkClick>
            </a:endParaRPr>
          </a:p>
          <a:p>
            <a:r>
              <a:rPr lang="en-US" sz="1600" dirty="0">
                <a:uFill>
                  <a:solidFill>
                    <a:schemeClr val="bg1"/>
                  </a:solidFill>
                </a:uFill>
                <a:latin typeface="Porto Sans Light" panose="00000400000000000000" pitchFamily="50" charset="0"/>
                <a:ea typeface="+mj-ea"/>
                <a:cs typeface="+mj-cs"/>
              </a:rPr>
              <a:t>	</a:t>
            </a:r>
            <a:r>
              <a:rPr lang="en-US" sz="1600" dirty="0">
                <a:uFill>
                  <a:solidFill>
                    <a:schemeClr val="bg1"/>
                  </a:solidFill>
                </a:uFill>
                <a:latin typeface="Porto Sans Light" panose="00000400000000000000" pitchFamily="50" charset="0"/>
                <a:ea typeface="+mj-ea"/>
                <a:cs typeface="+mj-cs"/>
                <a:hlinkClick r:id="rId7">
                  <a:extLst>
                    <a:ext uri="{A12FA001-AC4F-418D-AE19-62706E023703}">
                      <ahyp:hlinkClr xmlns:ahyp="http://schemas.microsoft.com/office/drawing/2018/hyperlinkcolor" val="tx"/>
                    </a:ext>
                  </a:extLst>
                </a:hlinkClick>
              </a:rPr>
              <a:t>https://www.youtube.com/watch?v=YjJuniW0ktk</a:t>
            </a:r>
            <a:endParaRPr lang="en-US" sz="1600" dirty="0">
              <a:uFill>
                <a:solidFill>
                  <a:schemeClr val="bg1"/>
                </a:solidFill>
              </a:uFill>
              <a:latin typeface="Porto Sans Light" panose="00000400000000000000" pitchFamily="50" charset="0"/>
              <a:ea typeface="+mj-ea"/>
              <a:cs typeface="+mj-cs"/>
            </a:endParaRPr>
          </a:p>
        </p:txBody>
      </p:sp>
      <p:pic>
        <p:nvPicPr>
          <p:cNvPr id="14" name="Picture 2" descr="Resultado de imagem para see icon">
            <a:extLst>
              <a:ext uri="{FF2B5EF4-FFF2-40B4-BE49-F238E27FC236}">
                <a16:creationId xmlns:a16="http://schemas.microsoft.com/office/drawing/2014/main" id="{3CCB89E8-DE45-46ED-BAE4-5FF66D404900}"/>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003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tx1"/>
                </a:solidFill>
                <a:latin typeface="Porto Sans Light" panose="00000400000000000000" pitchFamily="50" charset="0"/>
              </a:rPr>
              <a:t>Conclusão</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err="1">
                <a:solidFill>
                  <a:schemeClr val="bg1"/>
                </a:solidFill>
                <a:latin typeface="Porto Sans Light" panose="00000400000000000000" pitchFamily="50" charset="0"/>
              </a:rPr>
              <a:t>Conclusão</a:t>
            </a:r>
            <a:endParaRPr lang="en-US"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33696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pic>
        <p:nvPicPr>
          <p:cNvPr id="1028" name="Picture 4" descr="Resultado de imagem para webgl logo">
            <a:extLst>
              <a:ext uri="{FF2B5EF4-FFF2-40B4-BE49-F238E27FC236}">
                <a16:creationId xmlns:a16="http://schemas.microsoft.com/office/drawing/2014/main" id="{2CBDB396-4916-40DE-AE87-DE6E12680D7A}"/>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312554"/>
            <a:ext cx="1675853" cy="7004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lIns="0" rIns="0" anchor="ctr" anchorCtr="0"/>
          <a:lstStyle/>
          <a:p>
            <a:pPr marL="0" indent="0">
              <a:buNone/>
            </a:pPr>
            <a:r>
              <a:rPr lang="pt-BR" sz="3200" dirty="0">
                <a:latin typeface="Porto Sans Light" panose="00000400000000000000" pitchFamily="50" charset="0"/>
                <a:ea typeface="+mj-ea"/>
                <a:cs typeface="+mj-cs"/>
              </a:rPr>
              <a:t>WebGL (Web Graphics Library) é uma </a:t>
            </a:r>
            <a:r>
              <a:rPr lang="pt-BR" sz="3200" b="1" dirty="0">
                <a:latin typeface="Porto Sans Light" panose="00000400000000000000" pitchFamily="50" charset="0"/>
                <a:ea typeface="+mj-ea"/>
                <a:cs typeface="+mj-cs"/>
              </a:rPr>
              <a:t>API</a:t>
            </a:r>
            <a:r>
              <a:rPr lang="pt-BR" sz="3200" dirty="0">
                <a:latin typeface="Porto Sans Light" panose="00000400000000000000" pitchFamily="50" charset="0"/>
                <a:ea typeface="+mj-ea"/>
                <a:cs typeface="+mj-cs"/>
              </a:rPr>
              <a:t> de JavaScript para a </a:t>
            </a:r>
            <a:r>
              <a:rPr lang="pt-BR" sz="3200" b="1" dirty="0">
                <a:latin typeface="Porto Sans Light" panose="00000400000000000000" pitchFamily="50" charset="0"/>
                <a:ea typeface="+mj-ea"/>
                <a:cs typeface="+mj-cs"/>
              </a:rPr>
              <a:t>renderização de gráficos 2D e 3D interativos</a:t>
            </a:r>
            <a:r>
              <a:rPr lang="pt-BR" sz="3200" dirty="0">
                <a:latin typeface="Porto Sans Light" panose="00000400000000000000" pitchFamily="50" charset="0"/>
                <a:ea typeface="+mj-ea"/>
                <a:cs typeface="+mj-cs"/>
              </a:rPr>
              <a:t> dentro de qualquer </a:t>
            </a:r>
            <a:r>
              <a:rPr lang="pt-BR" sz="3200" b="1" dirty="0">
                <a:latin typeface="Porto Sans Light" panose="00000400000000000000" pitchFamily="50" charset="0"/>
                <a:ea typeface="+mj-ea"/>
                <a:cs typeface="+mj-cs"/>
              </a:rPr>
              <a:t>navegador da Web </a:t>
            </a:r>
            <a:r>
              <a:rPr lang="pt-BR" sz="3200" dirty="0">
                <a:latin typeface="Porto Sans Light" panose="00000400000000000000" pitchFamily="50" charset="0"/>
                <a:ea typeface="+mj-ea"/>
                <a:cs typeface="+mj-cs"/>
              </a:rPr>
              <a:t>compatível </a:t>
            </a:r>
            <a:r>
              <a:rPr lang="pt-BR" sz="3200" b="1" dirty="0">
                <a:latin typeface="Porto Sans Light" panose="00000400000000000000" pitchFamily="50" charset="0"/>
                <a:ea typeface="+mj-ea"/>
                <a:cs typeface="+mj-cs"/>
              </a:rPr>
              <a:t>sem a utilização de plug-ins</a:t>
            </a:r>
            <a:r>
              <a:rPr lang="pt-BR" sz="3200" dirty="0">
                <a:latin typeface="Porto Sans Light" panose="00000400000000000000" pitchFamily="50" charset="0"/>
                <a:ea typeface="+mj-ea"/>
                <a:cs typeface="+mj-cs"/>
              </a:rPr>
              <a:t>.</a:t>
            </a:r>
            <a:r>
              <a:rPr lang="pt-BR" sz="800" u="sng"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 </a:t>
            </a:r>
            <a:r>
              <a:rPr lang="pt-BR" sz="3200" u="sng" baseline="30000"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[1]</a:t>
            </a:r>
            <a:endParaRPr lang="pt-BR" sz="3200" baseline="30000" dirty="0">
              <a:latin typeface="Porto Sans Light" panose="00000400000000000000" pitchFamily="50" charset="0"/>
              <a:ea typeface="+mj-ea"/>
              <a:cs typeface="+mj-cs"/>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397203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Praticar</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a:bodyPr>
          <a:lstStyle/>
          <a:p>
            <a:pPr>
              <a:buFont typeface="Wingdings" panose="05000000000000000000" pitchFamily="2" charset="2"/>
              <a:buChar char="§"/>
            </a:pPr>
            <a:endParaRPr lang="en-US" sz="1600" dirty="0">
              <a:hlinkClick r:id="rId2"/>
            </a:endParaRPr>
          </a:p>
          <a:p>
            <a:pPr marL="0" indent="0" algn="r">
              <a:buNone/>
            </a:pPr>
            <a:r>
              <a:rPr lang="en-US" sz="3200" dirty="0">
                <a:latin typeface="Porto Sans Light" panose="00000400000000000000" pitchFamily="50" charset="0"/>
                <a:ea typeface="+mj-ea"/>
                <a:cs typeface="+mj-cs"/>
              </a:rPr>
              <a:t>"The only way to learn a new programming language is by writing programs in it." </a:t>
            </a:r>
          </a:p>
          <a:p>
            <a:pPr marL="0" indent="0" algn="r">
              <a:buNone/>
            </a:pPr>
            <a:r>
              <a:rPr lang="en-US" sz="18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Dennis Ritchie</a:t>
            </a:r>
            <a:endParaRPr lang="en-US" sz="1800" u="sng" dirty="0">
              <a:uFill>
                <a:solidFill>
                  <a:schemeClr val="bg1"/>
                </a:solidFill>
              </a:uFill>
              <a:latin typeface="Porto Sans Light" panose="00000400000000000000" pitchFamily="50" charset="0"/>
              <a:ea typeface="+mj-ea"/>
              <a:cs typeface="+mj-cs"/>
            </a:endParaRPr>
          </a:p>
        </p:txBody>
      </p:sp>
      <p:pic>
        <p:nvPicPr>
          <p:cNvPr id="14" name="Picture 13" descr="A close up of a sign&#10;&#10;Description automatically generated">
            <a:extLst>
              <a:ext uri="{FF2B5EF4-FFF2-40B4-BE49-F238E27FC236}">
                <a16:creationId xmlns:a16="http://schemas.microsoft.com/office/drawing/2014/main" id="{495AA247-6080-453F-B0D6-0BD197C501AA}"/>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804456" y="5242560"/>
            <a:ext cx="1295316" cy="112014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05A19442-BB6B-49BB-9392-709BBC8D513C}"/>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156581" y="4705940"/>
            <a:ext cx="1121402" cy="1656760"/>
          </a:xfrm>
          <a:prstGeom prst="rect">
            <a:avLst/>
          </a:prstGeom>
        </p:spPr>
      </p:pic>
      <p:sp>
        <p:nvSpPr>
          <p:cNvPr id="18" name="Rectangle 17">
            <a:extLst>
              <a:ext uri="{FF2B5EF4-FFF2-40B4-BE49-F238E27FC236}">
                <a16:creationId xmlns:a16="http://schemas.microsoft.com/office/drawing/2014/main" id="{90553855-4D21-410B-ADDD-9396A2A98DA6}"/>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\praticar</a:t>
            </a:r>
          </a:p>
        </p:txBody>
      </p:sp>
      <p:pic>
        <p:nvPicPr>
          <p:cNvPr id="19" name="Picture 2" descr="Resultado de imagem para see icon">
            <a:extLst>
              <a:ext uri="{FF2B5EF4-FFF2-40B4-BE49-F238E27FC236}">
                <a16:creationId xmlns:a16="http://schemas.microsoft.com/office/drawing/2014/main" id="{3AA73275-4922-4D28-BA82-73FCE05051F4}"/>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10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a:solidFill>
                  <a:schemeClr val="bg1"/>
                </a:solidFill>
                <a:latin typeface="Porto Sans Light" panose="00000400000000000000" pitchFamily="50" charset="0"/>
              </a:rPr>
              <a:t>Recursos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9" name="Content Placeholder 2">
            <a:extLst>
              <a:ext uri="{FF2B5EF4-FFF2-40B4-BE49-F238E27FC236}">
                <a16:creationId xmlns:a16="http://schemas.microsoft.com/office/drawing/2014/main" id="{9B52A8BA-95EE-42F6-BF6E-3482FB9FEEE2}"/>
              </a:ext>
            </a:extLst>
          </p:cNvPr>
          <p:cNvSpPr>
            <a:spLocks noGrp="1"/>
          </p:cNvSpPr>
          <p:nvPr>
            <p:ph idx="1"/>
          </p:nvPr>
        </p:nvSpPr>
        <p:spPr>
          <a:xfrm>
            <a:off x="3990109" y="365125"/>
            <a:ext cx="7647709" cy="6123598"/>
          </a:xfrm>
        </p:spPr>
        <p:txBody>
          <a:bodyPr lIns="0" rIns="0" anchor="ctr" anchorCtr="0">
            <a:normAutofit/>
          </a:bodyPr>
          <a:lstStyle/>
          <a:p>
            <a:pPr>
              <a:buFont typeface="Wingdings" panose="05000000000000000000" pitchFamily="2" charset="2"/>
              <a:buChar char="§"/>
            </a:pPr>
            <a:endParaRPr lang="en-US" sz="1600" dirty="0">
              <a:hlinkClick r:id="rId2"/>
            </a:endParaRPr>
          </a:p>
          <a:p>
            <a:pPr marL="0" indent="0">
              <a:buNone/>
            </a:pPr>
            <a:r>
              <a:rPr lang="en-US" sz="1600" u="sng" dirty="0">
                <a:uFill>
                  <a:solidFill>
                    <a:schemeClr val="bg1"/>
                  </a:solidFill>
                </a:uFill>
                <a:latin typeface="Porto Sans Light" panose="00000400000000000000" pitchFamily="50" charset="0"/>
                <a:ea typeface="+mj-ea"/>
                <a:cs typeface="+mj-cs"/>
                <a:hlinkClick r:id="rId2"/>
              </a:rPr>
              <a:t>	</a:t>
            </a:r>
            <a:r>
              <a:rPr lang="en-US" sz="1600" u="sng" dirty="0">
                <a:uFill>
                  <a:solidFill>
                    <a:schemeClr val="bg1"/>
                  </a:solidFill>
                </a:uFill>
                <a:latin typeface="Porto Sans Light" panose="00000400000000000000" pitchFamily="50" charset="0"/>
                <a:ea typeface="+mj-ea"/>
                <a:cs typeface="+mj-cs"/>
                <a:hlinkClick r:id="rId2">
                  <a:extLst>
                    <a:ext uri="{A12FA001-AC4F-418D-AE19-62706E023703}">
                      <ahyp:hlinkClr xmlns:ahyp="http://schemas.microsoft.com/office/drawing/2018/hyperlinkcolor" val="tx"/>
                    </a:ext>
                  </a:extLst>
                </a:hlinkClick>
              </a:rPr>
              <a:t>https://threejsfundamentals.org/</a:t>
            </a:r>
            <a:endParaRPr lang="en-US" sz="1600" u="sng" dirty="0">
              <a:uFill>
                <a:solidFill>
                  <a:schemeClr val="bg1"/>
                </a:solidFill>
              </a:uFill>
              <a:latin typeface="Porto Sans Light" panose="00000400000000000000" pitchFamily="50" charset="0"/>
              <a:ea typeface="+mj-ea"/>
              <a:cs typeface="+mj-cs"/>
            </a:endParaRPr>
          </a:p>
          <a:p>
            <a:pPr marL="0" indent="0">
              <a:buNone/>
            </a:pPr>
            <a:r>
              <a:rPr lang="pt-BR" sz="1600" u="sng" dirty="0">
                <a:uFill>
                  <a:solidFill>
                    <a:schemeClr val="bg1"/>
                  </a:solidFill>
                </a:uFill>
                <a:latin typeface="Porto Sans Light" panose="00000400000000000000" pitchFamily="50" charset="0"/>
                <a:ea typeface="+mj-ea"/>
                <a:cs typeface="+mj-cs"/>
              </a:rPr>
              <a:t>	https://discoverthreejs.com/</a:t>
            </a:r>
            <a:r>
              <a:rPr lang="pt-BR" sz="16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a:t>
            </a:r>
          </a:p>
          <a:p>
            <a:pPr marL="0" indent="0">
              <a:buNone/>
            </a:pPr>
            <a:r>
              <a:rPr lang="pt-BR" sz="16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https://adolfoguimaraes.github.io/threejs/</a:t>
            </a:r>
            <a:endParaRPr lang="pt-BR" sz="1600" u="sng" dirty="0">
              <a:uFill>
                <a:solidFill>
                  <a:schemeClr val="bg1"/>
                </a:solidFill>
              </a:uFill>
              <a:latin typeface="Porto Sans Light" panose="00000400000000000000" pitchFamily="50" charset="0"/>
              <a:ea typeface="+mj-ea"/>
              <a:cs typeface="+mj-cs"/>
            </a:endParaRPr>
          </a:p>
          <a:p>
            <a:pPr marL="0" indent="0">
              <a:buNone/>
            </a:pPr>
            <a:endParaRPr lang="pt-BR" sz="1600" u="sng" dirty="0">
              <a:uFill>
                <a:solidFill>
                  <a:schemeClr val="bg1"/>
                </a:solidFill>
              </a:uFill>
              <a:latin typeface="Porto Sans Light" panose="00000400000000000000" pitchFamily="50" charset="0"/>
              <a:ea typeface="+mj-ea"/>
              <a:cs typeface="+mj-cs"/>
            </a:endParaRPr>
          </a:p>
          <a:p>
            <a:pPr marL="0" indent="0">
              <a:buNone/>
            </a:pPr>
            <a:r>
              <a:rPr lang="en-US" sz="1600" u="sng" dirty="0">
                <a:uFill>
                  <a:solidFill>
                    <a:schemeClr val="bg1"/>
                  </a:solidFill>
                </a:uFill>
                <a:latin typeface="Porto Sans Light" panose="00000400000000000000" pitchFamily="50" charset="0"/>
                <a:ea typeface="+mj-ea"/>
                <a:cs typeface="+mj-cs"/>
              </a:rPr>
              <a:t>	</a:t>
            </a:r>
            <a:r>
              <a:rPr lang="en-US" sz="1600" u="sng"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https://www.youtube.com/watch?v=uzkedMF-l4Q</a:t>
            </a:r>
            <a:endParaRPr lang="en-US" sz="1600" u="sng" dirty="0">
              <a:uFill>
                <a:solidFill>
                  <a:schemeClr val="bg1"/>
                </a:solidFill>
              </a:uFill>
              <a:latin typeface="Porto Sans Light" panose="00000400000000000000" pitchFamily="50" charset="0"/>
              <a:ea typeface="+mj-ea"/>
              <a:cs typeface="+mj-cs"/>
            </a:endParaRPr>
          </a:p>
          <a:p>
            <a:pPr marL="0" indent="0">
              <a:buNone/>
            </a:pPr>
            <a:r>
              <a:rPr lang="en-US" sz="1600" u="sng" dirty="0">
                <a:uFill>
                  <a:solidFill>
                    <a:schemeClr val="bg1"/>
                  </a:solidFill>
                </a:uFill>
                <a:latin typeface="Porto Sans Light" panose="00000400000000000000" pitchFamily="50" charset="0"/>
                <a:ea typeface="+mj-ea"/>
                <a:cs typeface="+mj-cs"/>
                <a:hlinkClick r:id="rId5">
                  <a:extLst>
                    <a:ext uri="{A12FA001-AC4F-418D-AE19-62706E023703}">
                      <ahyp:hlinkClr xmlns:ahyp="http://schemas.microsoft.com/office/drawing/2018/hyperlinkcolor" val="tx"/>
                    </a:ext>
                  </a:extLst>
                </a:hlinkClick>
              </a:rPr>
              <a:t>	https://www.youtube.com/watch?v=8jP4xpga6yY</a:t>
            </a:r>
            <a:endParaRPr lang="en-US" sz="1600" u="sng" dirty="0">
              <a:uFill>
                <a:solidFill>
                  <a:schemeClr val="bg1"/>
                </a:solidFill>
              </a:uFill>
              <a:latin typeface="Porto Sans Light" panose="00000400000000000000" pitchFamily="50" charset="0"/>
              <a:ea typeface="+mj-ea"/>
              <a:cs typeface="+mj-cs"/>
            </a:endParaRPr>
          </a:p>
          <a:p>
            <a:pPr marL="0" indent="0">
              <a:buNone/>
            </a:pPr>
            <a:r>
              <a:rPr lang="en-US" sz="1600" u="sng" dirty="0">
                <a:uFill>
                  <a:solidFill>
                    <a:schemeClr val="bg1"/>
                  </a:solidFill>
                </a:uFill>
                <a:latin typeface="Porto Sans Light" panose="00000400000000000000" pitchFamily="50" charset="0"/>
                <a:ea typeface="+mj-ea"/>
                <a:cs typeface="+mj-cs"/>
                <a:hlinkClick r:id="rId6">
                  <a:extLst>
                    <a:ext uri="{A12FA001-AC4F-418D-AE19-62706E023703}">
                      <ahyp:hlinkClr xmlns:ahyp="http://schemas.microsoft.com/office/drawing/2018/hyperlinkcolor" val="tx"/>
                    </a:ext>
                  </a:extLst>
                </a:hlinkClick>
              </a:rPr>
              <a:t>	https://www.youtube.com/watch?v=6oFvqLfRnsU</a:t>
            </a:r>
            <a:endParaRPr lang="pt-BR" sz="1600" u="sng" dirty="0">
              <a:uFill>
                <a:solidFill>
                  <a:schemeClr val="bg1"/>
                </a:solidFill>
              </a:uFill>
              <a:latin typeface="Porto Sans Light" panose="00000400000000000000" pitchFamily="50" charset="0"/>
              <a:ea typeface="+mj-ea"/>
              <a:cs typeface="+mj-cs"/>
            </a:endParaRPr>
          </a:p>
        </p:txBody>
      </p:sp>
      <p:pic>
        <p:nvPicPr>
          <p:cNvPr id="12" name="Picture 12" descr="Resultado de imagem para website icon">
            <a:extLst>
              <a:ext uri="{FF2B5EF4-FFF2-40B4-BE49-F238E27FC236}">
                <a16:creationId xmlns:a16="http://schemas.microsoft.com/office/drawing/2014/main" id="{AE2253F3-95CA-4C91-B196-88C2C1794C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4659" y="2731852"/>
            <a:ext cx="367145" cy="3671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youtube icon">
            <a:extLst>
              <a:ext uri="{FF2B5EF4-FFF2-40B4-BE49-F238E27FC236}">
                <a16:creationId xmlns:a16="http://schemas.microsoft.com/office/drawing/2014/main" id="{BE803002-BC2B-4A84-9D1C-A3DB75F5FA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107" y="4038598"/>
            <a:ext cx="476251" cy="47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572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0D0950-6DAB-4C3E-8605-34FAE4A50496}"/>
              </a:ext>
            </a:extLst>
          </p:cNvPr>
          <p:cNvSpPr/>
          <p:nvPr/>
        </p:nvSpPr>
        <p:spPr>
          <a:xfrm>
            <a:off x="-33660" y="0"/>
            <a:ext cx="9583614"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8" name="TextBox 7">
            <a:extLst>
              <a:ext uri="{FF2B5EF4-FFF2-40B4-BE49-F238E27FC236}">
                <a16:creationId xmlns:a16="http://schemas.microsoft.com/office/drawing/2014/main" id="{DB659010-25A8-4112-AA3A-3837649B9D89}"/>
              </a:ext>
            </a:extLst>
          </p:cNvPr>
          <p:cNvSpPr txBox="1"/>
          <p:nvPr/>
        </p:nvSpPr>
        <p:spPr>
          <a:xfrm>
            <a:off x="569472" y="4808838"/>
            <a:ext cx="4176346" cy="461665"/>
          </a:xfrm>
          <a:prstGeom prst="rect">
            <a:avLst/>
          </a:prstGeom>
          <a:noFill/>
        </p:spPr>
        <p:txBody>
          <a:bodyPr wrap="square" rtlCol="0">
            <a:spAutoFit/>
          </a:bodyPr>
          <a:lstStyle/>
          <a:p>
            <a:r>
              <a:rPr lang="pt-BR" sz="2400" dirty="0">
                <a:latin typeface="Porto Sans Light" panose="00000400000000000000" pitchFamily="50" charset="0"/>
              </a:rPr>
              <a:t>Introdução ao Three.js</a:t>
            </a:r>
            <a:endParaRPr lang="en-US" sz="2400" dirty="0">
              <a:latin typeface="Porto Sans Light" panose="00000400000000000000" pitchFamily="50" charset="0"/>
            </a:endParaRPr>
          </a:p>
        </p:txBody>
      </p:sp>
      <p:sp>
        <p:nvSpPr>
          <p:cNvPr id="6" name="Title 1">
            <a:extLst>
              <a:ext uri="{FF2B5EF4-FFF2-40B4-BE49-F238E27FC236}">
                <a16:creationId xmlns:a16="http://schemas.microsoft.com/office/drawing/2014/main" id="{7A304E88-B4CD-4695-92FB-80112FB6EF9F}"/>
              </a:ext>
            </a:extLst>
          </p:cNvPr>
          <p:cNvSpPr txBox="1">
            <a:spLocks/>
          </p:cNvSpPr>
          <p:nvPr/>
        </p:nvSpPr>
        <p:spPr>
          <a:xfrm>
            <a:off x="33658" y="2400816"/>
            <a:ext cx="9574823" cy="2387600"/>
          </a:xfrm>
          <a:prstGeom prst="rect">
            <a:avLst/>
          </a:prstGeom>
        </p:spPr>
        <p:txBody>
          <a:bodyPr vert="horz" lIns="640080" tIns="45720" rIns="45720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b="1" dirty="0">
                <a:latin typeface="Porto Sans Light" panose="00000400000000000000" pitchFamily="50" charset="0"/>
              </a:rPr>
              <a:t>Visualizações 3D para a web com WebGL</a:t>
            </a:r>
            <a:endParaRPr lang="en-US" dirty="0">
              <a:latin typeface="Porto Sans Light" panose="00000400000000000000" pitchFamily="50" charset="0"/>
            </a:endParaRPr>
          </a:p>
        </p:txBody>
      </p:sp>
      <p:pic>
        <p:nvPicPr>
          <p:cNvPr id="1028" name="Picture 4">
            <a:extLst>
              <a:ext uri="{FF2B5EF4-FFF2-40B4-BE49-F238E27FC236}">
                <a16:creationId xmlns:a16="http://schemas.microsoft.com/office/drawing/2014/main" id="{F61351EE-A2F0-4FA7-9823-5692F373A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9782" y="5964415"/>
            <a:ext cx="2118458" cy="411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0E367-5DA5-4FFF-B7DD-70F31A2016CF}"/>
              </a:ext>
            </a:extLst>
          </p:cNvPr>
          <p:cNvSpPr>
            <a:spLocks noGrp="1"/>
          </p:cNvSpPr>
          <p:nvPr>
            <p:ph type="ctrTitle"/>
          </p:nvPr>
        </p:nvSpPr>
        <p:spPr>
          <a:xfrm>
            <a:off x="-1" y="2349500"/>
            <a:ext cx="9574823" cy="2387600"/>
          </a:xfrm>
        </p:spPr>
        <p:txBody>
          <a:bodyPr lIns="640080" rIns="457200">
            <a:normAutofit/>
          </a:bodyPr>
          <a:lstStyle/>
          <a:p>
            <a:pPr algn="l"/>
            <a:r>
              <a:rPr lang="pt-BR" b="1" dirty="0">
                <a:solidFill>
                  <a:schemeClr val="bg1"/>
                </a:solidFill>
                <a:latin typeface="Porto Sans Light" panose="00000400000000000000" pitchFamily="50" charset="0"/>
              </a:rPr>
              <a:t>Visualizações 3D para a web com WebGL</a:t>
            </a:r>
            <a:endParaRPr lang="en-US" dirty="0">
              <a:solidFill>
                <a:schemeClr val="bg1"/>
              </a:solidFill>
              <a:latin typeface="Porto Sans Light" panose="00000400000000000000" pitchFamily="50" charset="0"/>
            </a:endParaRPr>
          </a:p>
        </p:txBody>
      </p:sp>
      <p:sp>
        <p:nvSpPr>
          <p:cNvPr id="4" name="TextBox 3">
            <a:extLst>
              <a:ext uri="{FF2B5EF4-FFF2-40B4-BE49-F238E27FC236}">
                <a16:creationId xmlns:a16="http://schemas.microsoft.com/office/drawing/2014/main" id="{3DBFC634-6243-46A4-A7EA-80CFE70AC033}"/>
              </a:ext>
            </a:extLst>
          </p:cNvPr>
          <p:cNvSpPr txBox="1"/>
          <p:nvPr/>
        </p:nvSpPr>
        <p:spPr>
          <a:xfrm>
            <a:off x="563328" y="5964415"/>
            <a:ext cx="4176346" cy="369332"/>
          </a:xfrm>
          <a:prstGeom prst="rect">
            <a:avLst/>
          </a:prstGeom>
          <a:noFill/>
        </p:spPr>
        <p:txBody>
          <a:bodyPr wrap="square" rtlCol="0">
            <a:spAutoFit/>
          </a:bodyPr>
          <a:lstStyle/>
          <a:p>
            <a:r>
              <a:rPr lang="pt-BR" dirty="0">
                <a:solidFill>
                  <a:schemeClr val="bg1"/>
                </a:solidFill>
                <a:latin typeface="Porto Sans Light" panose="00000400000000000000" pitchFamily="50" charset="0"/>
              </a:rPr>
              <a:t>Óscar Oliveira (oao@estg.ipp.pt)</a:t>
            </a:r>
            <a:endParaRPr lang="en-US" dirty="0">
              <a:solidFill>
                <a:schemeClr val="bg1"/>
              </a:solidFill>
              <a:latin typeface="Porto Sans Light" panose="00000400000000000000" pitchFamily="50" charset="0"/>
            </a:endParaRPr>
          </a:p>
        </p:txBody>
      </p:sp>
      <p:sp>
        <p:nvSpPr>
          <p:cNvPr id="7" name="TextBox 6">
            <a:extLst>
              <a:ext uri="{FF2B5EF4-FFF2-40B4-BE49-F238E27FC236}">
                <a16:creationId xmlns:a16="http://schemas.microsoft.com/office/drawing/2014/main" id="{2CBCED71-0523-4D83-85B2-4F234B280E4F}"/>
              </a:ext>
            </a:extLst>
          </p:cNvPr>
          <p:cNvSpPr txBox="1"/>
          <p:nvPr/>
        </p:nvSpPr>
        <p:spPr>
          <a:xfrm>
            <a:off x="553873" y="4788416"/>
            <a:ext cx="2794165" cy="461665"/>
          </a:xfrm>
          <a:prstGeom prst="rect">
            <a:avLst/>
          </a:prstGeom>
          <a:noFill/>
        </p:spPr>
        <p:txBody>
          <a:bodyPr wrap="square" rtlCol="0">
            <a:spAutoFit/>
          </a:bodyPr>
          <a:lstStyle/>
          <a:p>
            <a:r>
              <a:rPr lang="pt-BR" sz="2400" dirty="0">
                <a:solidFill>
                  <a:schemeClr val="bg1"/>
                </a:solidFill>
                <a:latin typeface="Porto Sans Light" panose="00000400000000000000" pitchFamily="50" charset="0"/>
              </a:rPr>
              <a:t>Introdução ao Three.js</a:t>
            </a:r>
            <a:endParaRPr lang="en-US" sz="24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24763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rIns="182880" rtlCol="0" anchor="ctr"/>
          <a:lstStyle/>
          <a:p>
            <a:pPr algn="ctr"/>
            <a:endParaRPr lang="en-US" dirty="0"/>
          </a:p>
        </p:txBody>
      </p:sp>
      <p:pic>
        <p:nvPicPr>
          <p:cNvPr id="2050" name="Picture 2" descr="Resultado de imagem para three.js logo">
            <a:extLst>
              <a:ext uri="{FF2B5EF4-FFF2-40B4-BE49-F238E27FC236}">
                <a16:creationId xmlns:a16="http://schemas.microsoft.com/office/drawing/2014/main" id="{728F4046-07C2-43F1-ADA4-B2A4BF25CD83}"/>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t="33546" b="37428"/>
          <a:stretch/>
        </p:blipFill>
        <p:spPr bwMode="auto">
          <a:xfrm>
            <a:off x="143585" y="298940"/>
            <a:ext cx="2211265" cy="6418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lIns="0" rIns="0" anchor="ctr" anchorCtr="0"/>
          <a:lstStyle/>
          <a:p>
            <a:pPr marL="0" indent="0">
              <a:buNone/>
            </a:pPr>
            <a:r>
              <a:rPr lang="pt-BR" sz="3200" dirty="0">
                <a:latin typeface="Porto Sans Light" panose="00000400000000000000" pitchFamily="50" charset="0"/>
                <a:ea typeface="+mj-ea"/>
                <a:cs typeface="+mj-cs"/>
              </a:rPr>
              <a:t>Three.js é um </a:t>
            </a:r>
            <a:r>
              <a:rPr lang="pt-BR" sz="3200" b="1" dirty="0">
                <a:latin typeface="Porto Sans Light" panose="00000400000000000000" pitchFamily="50" charset="0"/>
                <a:ea typeface="+mj-ea"/>
                <a:cs typeface="+mj-cs"/>
              </a:rPr>
              <a:t>motor WebGL </a:t>
            </a:r>
            <a:r>
              <a:rPr lang="pt-BR" sz="3200" dirty="0">
                <a:latin typeface="Porto Sans Light" panose="00000400000000000000" pitchFamily="50" charset="0"/>
                <a:ea typeface="+mj-ea"/>
                <a:cs typeface="+mj-cs"/>
              </a:rPr>
              <a:t>baseado em </a:t>
            </a:r>
            <a:r>
              <a:rPr lang="pt-BR" sz="3200" b="1" dirty="0">
                <a:latin typeface="Porto Sans Light" panose="00000400000000000000" pitchFamily="50" charset="0"/>
                <a:ea typeface="+mj-ea"/>
                <a:cs typeface="+mj-cs"/>
              </a:rPr>
              <a:t>JavaScript</a:t>
            </a:r>
            <a:r>
              <a:rPr lang="pt-BR" sz="3200" dirty="0">
                <a:latin typeface="Porto Sans Light" panose="00000400000000000000" pitchFamily="50" charset="0"/>
                <a:ea typeface="+mj-ea"/>
                <a:cs typeface="+mj-cs"/>
              </a:rPr>
              <a:t> que pode executar jogos movidos com GPU ou outros aplicativos gráficos diretamente do navegador. A biblioteca three.js fornece várias </a:t>
            </a:r>
            <a:r>
              <a:rPr lang="pt-BR" sz="3200" b="1" dirty="0">
                <a:latin typeface="Porto Sans Light" panose="00000400000000000000" pitchFamily="50" charset="0"/>
                <a:ea typeface="+mj-ea"/>
                <a:cs typeface="+mj-cs"/>
              </a:rPr>
              <a:t>funções e APIs </a:t>
            </a:r>
            <a:r>
              <a:rPr lang="pt-BR" sz="3200" dirty="0">
                <a:latin typeface="Porto Sans Light" panose="00000400000000000000" pitchFamily="50" charset="0"/>
                <a:ea typeface="+mj-ea"/>
                <a:cs typeface="+mj-cs"/>
              </a:rPr>
              <a:t>para desenhar cenas 3D em seu navegador.</a:t>
            </a:r>
            <a:r>
              <a:rPr lang="pt-BR" sz="800" u="sng"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 </a:t>
            </a:r>
            <a:r>
              <a:rPr lang="pt-BR" sz="3200" u="sng" baseline="30000" dirty="0">
                <a:uFill>
                  <a:solidFill>
                    <a:schemeClr val="bg1"/>
                  </a:solidFill>
                </a:uFill>
                <a:latin typeface="Porto Sans Light" panose="00000400000000000000" pitchFamily="50" charset="0"/>
                <a:ea typeface="+mj-ea"/>
                <a:cs typeface="+mj-cs"/>
                <a:hlinkClick r:id="rId3">
                  <a:extLst>
                    <a:ext uri="{A12FA001-AC4F-418D-AE19-62706E023703}">
                      <ahyp:hlinkClr xmlns:ahyp="http://schemas.microsoft.com/office/drawing/2018/hyperlinkcolor" val="tx"/>
                    </a:ext>
                  </a:extLst>
                </a:hlinkClick>
              </a:rPr>
              <a:t>[1]</a:t>
            </a:r>
            <a:endParaRPr lang="pt-BR" sz="3200" u="sng" baseline="30000" dirty="0">
              <a:uFill>
                <a:solidFill>
                  <a:schemeClr val="bg1"/>
                </a:solidFill>
              </a:uFill>
              <a:latin typeface="Porto Sans Light" panose="00000400000000000000" pitchFamily="50" charset="0"/>
              <a:ea typeface="+mj-ea"/>
              <a:cs typeface="+mj-cs"/>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27432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Tree>
    <p:extLst>
      <p:ext uri="{BB962C8B-B14F-4D97-AF65-F5344CB8AC3E}">
        <p14:creationId xmlns:p14="http://schemas.microsoft.com/office/powerpoint/2010/main" val="168081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0" rIns="182880" rtlCol="0" anchor="ctr"/>
          <a:lstStyle/>
          <a:p>
            <a:pPr algn="ctr"/>
            <a:endParaRPr lang="en-US" dirty="0"/>
          </a:p>
        </p:txBody>
      </p:sp>
      <p:pic>
        <p:nvPicPr>
          <p:cNvPr id="2050" name="Picture 2" descr="Resultado de imagem para three.js logo">
            <a:extLst>
              <a:ext uri="{FF2B5EF4-FFF2-40B4-BE49-F238E27FC236}">
                <a16:creationId xmlns:a16="http://schemas.microsoft.com/office/drawing/2014/main" id="{728F4046-07C2-43F1-ADA4-B2A4BF25CD8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33546" b="37428"/>
          <a:stretch/>
        </p:blipFill>
        <p:spPr bwMode="auto">
          <a:xfrm>
            <a:off x="143585" y="298940"/>
            <a:ext cx="2211265" cy="6418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3" name="Content Placeholder 2">
            <a:extLst>
              <a:ext uri="{FF2B5EF4-FFF2-40B4-BE49-F238E27FC236}">
                <a16:creationId xmlns:a16="http://schemas.microsoft.com/office/drawing/2014/main" id="{B4C8D178-0273-49FB-8DE9-79F323FA2731}"/>
              </a:ext>
            </a:extLst>
          </p:cNvPr>
          <p:cNvSpPr>
            <a:spLocks noGrp="1"/>
          </p:cNvSpPr>
          <p:nvPr>
            <p:ph idx="1"/>
          </p:nvPr>
        </p:nvSpPr>
        <p:spPr>
          <a:xfrm>
            <a:off x="3990109" y="365125"/>
            <a:ext cx="7647709" cy="6123598"/>
          </a:xfrm>
        </p:spPr>
        <p:txBody>
          <a:bodyPr lIns="0" rIns="0" anchor="ctr" anchorCtr="0"/>
          <a:lstStyle/>
          <a:p>
            <a:pPr marL="0" indent="0">
              <a:buNone/>
            </a:pPr>
            <a:r>
              <a:rPr lang="pt-BR" sz="3200" dirty="0">
                <a:uFill>
                  <a:solidFill>
                    <a:schemeClr val="bg1"/>
                  </a:solidFill>
                </a:uFill>
                <a:latin typeface="Porto Sans Light" panose="00000400000000000000" pitchFamily="50" charset="0"/>
                <a:ea typeface="+mj-ea"/>
                <a:cs typeface="+mj-cs"/>
                <a:hlinkClick r:id="rId4">
                  <a:extLst>
                    <a:ext uri="{A12FA001-AC4F-418D-AE19-62706E023703}">
                      <ahyp:hlinkClr xmlns:ahyp="http://schemas.microsoft.com/office/drawing/2018/hyperlinkcolor" val="tx"/>
                    </a:ext>
                  </a:extLst>
                </a:hlinkClick>
              </a:rPr>
              <a:t>        https://threejs.org/</a:t>
            </a:r>
            <a:endParaRPr lang="pt-BR" sz="3200" dirty="0">
              <a:uFill>
                <a:solidFill>
                  <a:schemeClr val="bg1"/>
                </a:solidFill>
              </a:uFill>
              <a:latin typeface="Porto Sans Light" panose="00000400000000000000" pitchFamily="50" charset="0"/>
              <a:ea typeface="+mj-ea"/>
              <a:cs typeface="+mj-cs"/>
            </a:endParaRPr>
          </a:p>
          <a:p>
            <a:pPr marL="0" indent="0">
              <a:buNone/>
            </a:pPr>
            <a:endParaRPr lang="pt-BR" sz="3200" dirty="0">
              <a:uFill>
                <a:solidFill>
                  <a:schemeClr val="bg1"/>
                </a:solidFill>
              </a:uFill>
              <a:latin typeface="Porto Sans Light" panose="00000400000000000000" pitchFamily="50" charset="0"/>
              <a:ea typeface="+mj-ea"/>
              <a:cs typeface="+mj-cs"/>
            </a:endParaRPr>
          </a:p>
          <a:p>
            <a:pPr marL="0" indent="0">
              <a:buNone/>
            </a:pPr>
            <a:r>
              <a:rPr lang="en-US" sz="3200" dirty="0">
                <a:uFill>
                  <a:solidFill>
                    <a:schemeClr val="bg1"/>
                  </a:solidFill>
                </a:uFill>
                <a:latin typeface="Porto Sans Light" panose="00000400000000000000" pitchFamily="50" charset="0"/>
                <a:ea typeface="+mj-ea"/>
                <a:cs typeface="+mj-cs"/>
                <a:hlinkClick r:id="rId5" invalidUrl="https:///">
                  <a:extLst>
                    <a:ext uri="{A12FA001-AC4F-418D-AE19-62706E023703}">
                      <ahyp:hlinkClr xmlns:ahyp="http://schemas.microsoft.com/office/drawing/2018/hyperlinkcolor" val="tx"/>
                    </a:ext>
                  </a:extLst>
                </a:hlinkClick>
              </a:rPr>
              <a:t>        https://</a:t>
            </a:r>
            <a:r>
              <a:rPr lang="en-US" sz="3200" dirty="0">
                <a:uFill>
                  <a:solidFill>
                    <a:schemeClr val="bg1"/>
                  </a:solidFill>
                </a:uFill>
                <a:latin typeface="Porto Sans Light" panose="00000400000000000000" pitchFamily="50" charset="0"/>
                <a:ea typeface="+mj-ea"/>
                <a:cs typeface="+mj-cs"/>
                <a:hlinkClick r:id="rId6">
                  <a:extLst>
                    <a:ext uri="{A12FA001-AC4F-418D-AE19-62706E023703}">
                      <ahyp:hlinkClr xmlns:ahyp="http://schemas.microsoft.com/office/drawing/2018/hyperlinkcolor" val="tx"/>
                    </a:ext>
                  </a:extLst>
                </a:hlinkClick>
              </a:rPr>
              <a:t>github.com/mrdoob/three.js</a:t>
            </a:r>
            <a:endParaRPr lang="pt-BR" sz="3200" dirty="0">
              <a:uFill>
                <a:solidFill>
                  <a:schemeClr val="bg1"/>
                </a:solidFill>
              </a:uFill>
              <a:latin typeface="Porto Sans Light" panose="00000400000000000000" pitchFamily="50" charset="0"/>
              <a:ea typeface="+mj-ea"/>
              <a:cs typeface="+mj-cs"/>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27432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pic>
        <p:nvPicPr>
          <p:cNvPr id="2056" name="Picture 8" descr="Resultado de imagem para github icon">
            <a:extLst>
              <a:ext uri="{FF2B5EF4-FFF2-40B4-BE49-F238E27FC236}">
                <a16:creationId xmlns:a16="http://schemas.microsoft.com/office/drawing/2014/main" id="{4DA91413-F344-4527-ACDF-9ABEEE128D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0853" y="3731878"/>
            <a:ext cx="445655" cy="4456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m para website icon">
            <a:extLst>
              <a:ext uri="{FF2B5EF4-FFF2-40B4-BE49-F238E27FC236}">
                <a16:creationId xmlns:a16="http://schemas.microsoft.com/office/drawing/2014/main" id="{456659CD-4482-4940-9603-3C7C6C21C1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0109" y="2652223"/>
            <a:ext cx="367145" cy="36714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4D53B95F-0E22-477E-8E47-9BC30566A3F7}"/>
              </a:ext>
            </a:extLst>
          </p:cNvPr>
          <p:cNvSpPr txBox="1">
            <a:spLocks/>
          </p:cNvSpPr>
          <p:nvPr/>
        </p:nvSpPr>
        <p:spPr>
          <a:xfrm>
            <a:off x="4396508" y="3654279"/>
            <a:ext cx="7534564" cy="1653487"/>
          </a:xfrm>
          <a:prstGeom prst="rect">
            <a:avLst/>
          </a:prstGeom>
        </p:spPr>
        <p:txBody>
          <a:bodyPr vert="horz" lIns="0" tIns="45720" rIns="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3200" dirty="0">
              <a:uFill>
                <a:solidFill>
                  <a:schemeClr val="bg1"/>
                </a:solidFill>
              </a:uFill>
              <a:latin typeface="Porto Sans Light" panose="00000400000000000000" pitchFamily="50" charset="0"/>
              <a:ea typeface="+mj-ea"/>
              <a:cs typeface="+mj-cs"/>
            </a:endParaRPr>
          </a:p>
          <a:p>
            <a:pPr marL="0" indent="0">
              <a:buFont typeface="Arial" panose="020B0604020202020204" pitchFamily="34" charset="0"/>
              <a:buNone/>
            </a:pPr>
            <a:r>
              <a:rPr lang="en-US" sz="2400" dirty="0">
                <a:uFill>
                  <a:solidFill>
                    <a:schemeClr val="bg1"/>
                  </a:solidFill>
                </a:uFill>
                <a:latin typeface="Porto Sans Light" panose="00000400000000000000" pitchFamily="50" charset="0"/>
                <a:ea typeface="+mj-ea"/>
                <a:cs typeface="+mj-cs"/>
                <a:hlinkClick r:id="rId9" invalidUrl="https:///">
                  <a:extLst>
                    <a:ext uri="{A12FA001-AC4F-418D-AE19-62706E023703}">
                      <ahyp:hlinkClr xmlns:ahyp="http://schemas.microsoft.com/office/drawing/2018/hyperlinkcolor" val="tx"/>
                    </a:ext>
                  </a:extLst>
                </a:hlinkClick>
              </a:rPr>
              <a:t>	</a:t>
            </a:r>
            <a:r>
              <a:rPr lang="en-US" sz="2400" dirty="0">
                <a:uFill>
                  <a:solidFill>
                    <a:schemeClr val="bg1"/>
                  </a:solidFill>
                </a:uFill>
                <a:latin typeface="Porto Sans Light" panose="00000400000000000000" pitchFamily="50" charset="0"/>
                <a:ea typeface="+mj-ea"/>
                <a:cs typeface="+mj-cs"/>
              </a:rPr>
              <a:t>  </a:t>
            </a:r>
            <a:r>
              <a:rPr lang="en-US" sz="2400" dirty="0">
                <a:uFill>
                  <a:solidFill>
                    <a:schemeClr val="bg1"/>
                  </a:solidFill>
                </a:uFill>
                <a:latin typeface="Porto Sans Light" panose="00000400000000000000" pitchFamily="50" charset="0"/>
                <a:ea typeface="+mj-ea"/>
                <a:cs typeface="+mj-cs"/>
                <a:hlinkClick r:id="rId10">
                  <a:extLst>
                    <a:ext uri="{A12FA001-AC4F-418D-AE19-62706E023703}">
                      <ahyp:hlinkClr xmlns:ahyp="http://schemas.microsoft.com/office/drawing/2018/hyperlinkcolor" val="tx"/>
                    </a:ext>
                  </a:extLst>
                </a:hlinkClick>
              </a:rPr>
              <a:t>/build</a:t>
            </a:r>
            <a:endParaRPr lang="pt-BR" sz="2400" dirty="0">
              <a:uFill>
                <a:solidFill>
                  <a:schemeClr val="bg1"/>
                </a:solidFill>
              </a:uFill>
              <a:latin typeface="Porto Sans Light" panose="00000400000000000000" pitchFamily="50" charset="0"/>
              <a:ea typeface="+mj-ea"/>
              <a:cs typeface="+mj-cs"/>
            </a:endParaRPr>
          </a:p>
        </p:txBody>
      </p:sp>
      <p:pic>
        <p:nvPicPr>
          <p:cNvPr id="2062" name="Picture 14" descr="Resultado de imagem para folder icon">
            <a:extLst>
              <a:ext uri="{FF2B5EF4-FFF2-40B4-BE49-F238E27FC236}">
                <a16:creationId xmlns:a16="http://schemas.microsoft.com/office/drawing/2014/main" id="{343D6687-9780-46C3-B9F3-EF47462224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8327" y="4481022"/>
            <a:ext cx="470667" cy="47066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194C0D7-635D-430C-BD75-A79B3058239E}"/>
              </a:ext>
            </a:extLst>
          </p:cNvPr>
          <p:cNvGrpSpPr/>
          <p:nvPr/>
        </p:nvGrpSpPr>
        <p:grpSpPr>
          <a:xfrm>
            <a:off x="228600" y="6157810"/>
            <a:ext cx="2994892" cy="276999"/>
            <a:chOff x="228600" y="6157810"/>
            <a:chExt cx="2994892" cy="276999"/>
          </a:xfrm>
        </p:grpSpPr>
        <p:pic>
          <p:nvPicPr>
            <p:cNvPr id="22" name="Picture 2" descr="Resultado de imagem para see icon">
              <a:extLst>
                <a:ext uri="{FF2B5EF4-FFF2-40B4-BE49-F238E27FC236}">
                  <a16:creationId xmlns:a16="http://schemas.microsoft.com/office/drawing/2014/main" id="{B4D04D40-A8A4-4D4E-AF37-4BF32545EF2A}"/>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8600" y="6188959"/>
              <a:ext cx="214700" cy="2147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C3F93B7-9BA1-41BE-B2CF-BEB5A12BF295}"/>
                </a:ext>
              </a:extLst>
            </p:cNvPr>
            <p:cNvSpPr/>
            <p:nvPr/>
          </p:nvSpPr>
          <p:spPr>
            <a:xfrm>
              <a:off x="394068" y="6157810"/>
              <a:ext cx="2829424" cy="276999"/>
            </a:xfrm>
            <a:prstGeom prst="rect">
              <a:avLst/>
            </a:prstGeom>
          </p:spPr>
          <p:txBody>
            <a:bodyPr wrap="square">
              <a:spAutoFit/>
            </a:bodyPr>
            <a:lstStyle/>
            <a:p>
              <a:r>
                <a:rPr lang="pt-BR" sz="1200" dirty="0">
                  <a:solidFill>
                    <a:schemeClr val="bg1"/>
                  </a:solidFill>
                  <a:latin typeface="Porto Sans Light" panose="00000400000000000000" pitchFamily="50" charset="0"/>
                </a:rPr>
                <a:t>\exemplos\1-introducao</a:t>
              </a:r>
            </a:p>
          </p:txBody>
        </p:sp>
      </p:grpSp>
    </p:spTree>
    <p:extLst>
      <p:ext uri="{BB962C8B-B14F-4D97-AF65-F5344CB8AC3E}">
        <p14:creationId xmlns:p14="http://schemas.microsoft.com/office/powerpoint/2010/main" val="368134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AE04F-A41F-4EBC-8697-7AFC8200C246}"/>
              </a:ext>
            </a:extLst>
          </p:cNvPr>
          <p:cNvSpPr/>
          <p:nvPr/>
        </p:nvSpPr>
        <p:spPr>
          <a:xfrm>
            <a:off x="-5859" y="0"/>
            <a:ext cx="7496642"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tx1"/>
                </a:solidFill>
                <a:latin typeface="Porto Sans Light" panose="00000400000000000000" pitchFamily="50" charset="0"/>
              </a:rPr>
              <a:t>Renderer</a:t>
            </a:r>
            <a:endParaRPr lang="en-US" dirty="0">
              <a:solidFill>
                <a:schemeClr val="tx1"/>
              </a:solidFill>
              <a:latin typeface="Porto Sans Light" panose="00000400000000000000" pitchFamily="50" charset="0"/>
            </a:endParaRPr>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latin typeface="Porto Sans Light" panose="00000400000000000000" pitchFamily="50" charset="0"/>
            </a:endParaRPr>
          </a:p>
        </p:txBody>
      </p:sp>
      <p:sp>
        <p:nvSpPr>
          <p:cNvPr id="9" name="Rectangle 8">
            <a:extLst>
              <a:ext uri="{FF2B5EF4-FFF2-40B4-BE49-F238E27FC236}">
                <a16:creationId xmlns:a16="http://schemas.microsoft.com/office/drawing/2014/main" id="{C7F49763-B1B4-4A29-A536-6EB071EC4BFE}"/>
              </a:ext>
            </a:extLst>
          </p:cNvPr>
          <p:cNvSpPr/>
          <p:nvPr/>
        </p:nvSpPr>
        <p:spPr>
          <a:xfrm>
            <a:off x="-33659" y="2651126"/>
            <a:ext cx="6325603" cy="147796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r>
              <a:rPr lang="en-US" sz="4800" dirty="0">
                <a:solidFill>
                  <a:schemeClr val="bg1"/>
                </a:solidFill>
                <a:latin typeface="Porto Sans Light" panose="00000400000000000000" pitchFamily="50" charset="0"/>
              </a:rPr>
              <a:t>Renderer</a:t>
            </a:r>
            <a:endParaRPr lang="en-US" dirty="0">
              <a:solidFill>
                <a:schemeClr val="bg1"/>
              </a:solidFill>
              <a:latin typeface="Porto Sans Light" panose="00000400000000000000" pitchFamily="50" charset="0"/>
            </a:endParaRPr>
          </a:p>
        </p:txBody>
      </p:sp>
      <p:pic>
        <p:nvPicPr>
          <p:cNvPr id="11" name="Picture 10" descr="A close up of a map&#10;&#10;Description automatically generated">
            <a:extLst>
              <a:ext uri="{FF2B5EF4-FFF2-40B4-BE49-F238E27FC236}">
                <a16:creationId xmlns:a16="http://schemas.microsoft.com/office/drawing/2014/main" id="{71C6BD56-4E3E-4254-BE23-F70D201C3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52" y="2215688"/>
            <a:ext cx="2927348" cy="2348838"/>
          </a:xfrm>
          <a:prstGeom prst="rect">
            <a:avLst/>
          </a:prstGeom>
        </p:spPr>
      </p:pic>
      <p:sp>
        <p:nvSpPr>
          <p:cNvPr id="12" name="Rectangle 11">
            <a:extLst>
              <a:ext uri="{FF2B5EF4-FFF2-40B4-BE49-F238E27FC236}">
                <a16:creationId xmlns:a16="http://schemas.microsoft.com/office/drawing/2014/main" id="{FFE0B87F-F24E-4B18-BA34-3F9CB5691F94}"/>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4">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spTree>
    <p:extLst>
      <p:ext uri="{BB962C8B-B14F-4D97-AF65-F5344CB8AC3E}">
        <p14:creationId xmlns:p14="http://schemas.microsoft.com/office/powerpoint/2010/main" val="26892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3">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656426" y="738982"/>
            <a:ext cx="6467475" cy="62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44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6DA3A39B-74DF-4728-AE01-84E7F3BA7A95}"/>
              </a:ext>
            </a:extLst>
          </p:cNvPr>
          <p:cNvSpPr>
            <a:spLocks noGrp="1"/>
          </p:cNvSpPr>
          <p:nvPr>
            <p:ph idx="1"/>
          </p:nvPr>
        </p:nvSpPr>
        <p:spPr>
          <a:xfrm>
            <a:off x="3990109" y="365125"/>
            <a:ext cx="7647709" cy="6123598"/>
          </a:xfrm>
        </p:spPr>
        <p:txBody>
          <a:bodyPr lIns="0" rIns="0" anchor="ctr" anchorCtr="0"/>
          <a:lstStyle/>
          <a:p>
            <a:pPr marL="0" indent="0" algn="r">
              <a:buNone/>
            </a:pPr>
            <a:endParaRPr lang="pt-BR" sz="1200" dirty="0">
              <a:latin typeface="Porto Sans Light" panose="00000400000000000000" pitchFamily="50" charset="0"/>
              <a:ea typeface="+mj-ea"/>
              <a:cs typeface="+mj-cs"/>
            </a:endParaRPr>
          </a:p>
        </p:txBody>
      </p:sp>
      <p:sp>
        <p:nvSpPr>
          <p:cNvPr id="7" name="Rectangle 6">
            <a:extLst>
              <a:ext uri="{FF2B5EF4-FFF2-40B4-BE49-F238E27FC236}">
                <a16:creationId xmlns:a16="http://schemas.microsoft.com/office/drawing/2014/main" id="{9B9AE04F-A41F-4EBC-8697-7AFC8200C246}"/>
              </a:ext>
            </a:extLst>
          </p:cNvPr>
          <p:cNvSpPr/>
          <p:nvPr/>
        </p:nvSpPr>
        <p:spPr>
          <a:xfrm>
            <a:off x="-33660" y="0"/>
            <a:ext cx="3497296" cy="6858000"/>
          </a:xfrm>
          <a:prstGeom prst="rect">
            <a:avLst/>
          </a:prstGeom>
          <a:solidFill>
            <a:schemeClr val="tx1">
              <a:lumMod val="65000"/>
              <a:lumOff val="35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Ins="182880" rtlCol="0" anchor="ctr"/>
          <a:lstStyle/>
          <a:p>
            <a:pPr algn="ctr"/>
            <a:endParaRPr lang="en-US" dirty="0"/>
          </a:p>
        </p:txBody>
      </p:sp>
      <p:sp>
        <p:nvSpPr>
          <p:cNvPr id="6" name="Title 1">
            <a:extLst>
              <a:ext uri="{FF2B5EF4-FFF2-40B4-BE49-F238E27FC236}">
                <a16:creationId xmlns:a16="http://schemas.microsoft.com/office/drawing/2014/main" id="{F716856F-DFC8-43ED-AC77-9AFFF6506273}"/>
              </a:ext>
            </a:extLst>
          </p:cNvPr>
          <p:cNvSpPr txBox="1">
            <a:spLocks/>
          </p:cNvSpPr>
          <p:nvPr/>
        </p:nvSpPr>
        <p:spPr>
          <a:xfrm>
            <a:off x="-5859" y="423191"/>
            <a:ext cx="3569677" cy="1325563"/>
          </a:xfrm>
          <a:prstGeom prst="rect">
            <a:avLst/>
          </a:prstGeom>
        </p:spPr>
        <p:txBody>
          <a:bodyPr vert="horz" lIns="182880" tIns="45720" rIns="18288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Porto Sans Light" panose="00000400000000000000" pitchFamily="50" charset="0"/>
            </a:endParaRPr>
          </a:p>
        </p:txBody>
      </p:sp>
      <p:sp>
        <p:nvSpPr>
          <p:cNvPr id="2" name="Title 1">
            <a:extLst>
              <a:ext uri="{FF2B5EF4-FFF2-40B4-BE49-F238E27FC236}">
                <a16:creationId xmlns:a16="http://schemas.microsoft.com/office/drawing/2014/main" id="{7C223515-2FC6-4480-A963-9A09ACFCC31E}"/>
              </a:ext>
            </a:extLst>
          </p:cNvPr>
          <p:cNvSpPr>
            <a:spLocks noGrp="1"/>
          </p:cNvSpPr>
          <p:nvPr>
            <p:ph type="title"/>
          </p:nvPr>
        </p:nvSpPr>
        <p:spPr>
          <a:xfrm>
            <a:off x="-33660" y="0"/>
            <a:ext cx="3497296" cy="1325563"/>
          </a:xfrm>
        </p:spPr>
        <p:txBody>
          <a:bodyPr lIns="274320" rIns="182880"/>
          <a:lstStyle/>
          <a:p>
            <a:r>
              <a:rPr lang="en-US" sz="3200" dirty="0" err="1">
                <a:solidFill>
                  <a:schemeClr val="bg1"/>
                </a:solidFill>
                <a:latin typeface="Porto Sans Light" panose="00000400000000000000" pitchFamily="50" charset="0"/>
              </a:rPr>
              <a:t>Objetos</a:t>
            </a:r>
            <a:endParaRPr lang="en-US" dirty="0">
              <a:solidFill>
                <a:schemeClr val="bg1"/>
              </a:solidFill>
              <a:latin typeface="Porto Sans Light" panose="00000400000000000000" pitchFamily="50" charset="0"/>
            </a:endParaRPr>
          </a:p>
        </p:txBody>
      </p:sp>
      <p:sp>
        <p:nvSpPr>
          <p:cNvPr id="5" name="Title 1">
            <a:extLst>
              <a:ext uri="{FF2B5EF4-FFF2-40B4-BE49-F238E27FC236}">
                <a16:creationId xmlns:a16="http://schemas.microsoft.com/office/drawing/2014/main" id="{70DEB18E-C075-4871-8EFE-D745D4E57CDA}"/>
              </a:ext>
            </a:extLst>
          </p:cNvPr>
          <p:cNvSpPr txBox="1">
            <a:spLocks/>
          </p:cNvSpPr>
          <p:nvPr/>
        </p:nvSpPr>
        <p:spPr>
          <a:xfrm>
            <a:off x="-33659" y="1325563"/>
            <a:ext cx="3497295" cy="5532437"/>
          </a:xfrm>
          <a:prstGeom prst="rect">
            <a:avLst/>
          </a:prstGeom>
        </p:spPr>
        <p:txBody>
          <a:bodyPr vert="horz" lIns="182880" tIns="45720" rIns="182880" bIns="36576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chemeClr val="bg1"/>
              </a:solidFill>
              <a:latin typeface="Porto Sans Light" panose="00000400000000000000" pitchFamily="50" charset="0"/>
            </a:endParaRPr>
          </a:p>
        </p:txBody>
      </p:sp>
      <p:sp>
        <p:nvSpPr>
          <p:cNvPr id="11" name="Rectangle 10">
            <a:extLst>
              <a:ext uri="{FF2B5EF4-FFF2-40B4-BE49-F238E27FC236}">
                <a16:creationId xmlns:a16="http://schemas.microsoft.com/office/drawing/2014/main" id="{6FA8FB97-EE77-4A0B-BD67-38A0186CD36C}"/>
              </a:ext>
            </a:extLst>
          </p:cNvPr>
          <p:cNvSpPr/>
          <p:nvPr/>
        </p:nvSpPr>
        <p:spPr>
          <a:xfrm>
            <a:off x="11196806" y="6171995"/>
            <a:ext cx="601126" cy="276999"/>
          </a:xfrm>
          <a:prstGeom prst="rect">
            <a:avLst/>
          </a:prstGeom>
        </p:spPr>
        <p:txBody>
          <a:bodyPr wrap="none" lIns="0" rIns="0">
            <a:spAutoFit/>
          </a:bodyPr>
          <a:lstStyle/>
          <a:p>
            <a:pPr algn="r"/>
            <a:r>
              <a:rPr lang="pt-BR" sz="1200" dirty="0">
                <a:latin typeface="Porto Sans Light" panose="00000400000000000000" pitchFamily="50" charset="0"/>
              </a:rPr>
              <a:t>Imagem</a:t>
            </a:r>
            <a:r>
              <a:rPr lang="pt-BR" sz="800" u="sng"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 </a:t>
            </a:r>
            <a:r>
              <a:rPr lang="pt-BR" sz="1200" u="sng" baseline="30000" dirty="0">
                <a:uFill>
                  <a:solidFill>
                    <a:schemeClr val="bg1"/>
                  </a:solidFill>
                </a:uFill>
                <a:latin typeface="Porto Sans Light" panose="00000400000000000000" pitchFamily="50" charset="0"/>
                <a:hlinkClick r:id="rId2">
                  <a:extLst>
                    <a:ext uri="{A12FA001-AC4F-418D-AE19-62706E023703}">
                      <ahyp:hlinkClr xmlns:ahyp="http://schemas.microsoft.com/office/drawing/2018/hyperlinkcolor" val="tx"/>
                    </a:ext>
                  </a:extLst>
                </a:hlinkClick>
              </a:rPr>
              <a:t>[1]</a:t>
            </a:r>
            <a:endParaRPr lang="pt-BR" sz="1200" u="sng" baseline="30000" dirty="0">
              <a:uFill>
                <a:solidFill>
                  <a:schemeClr val="bg1"/>
                </a:solidFill>
              </a:uFill>
              <a:latin typeface="Porto Sans Light" panose="00000400000000000000" pitchFamily="50" charset="0"/>
            </a:endParaRPr>
          </a:p>
        </p:txBody>
      </p:sp>
      <p:pic>
        <p:nvPicPr>
          <p:cNvPr id="1028" name="Picture 4" descr="Resultado de imagem para three js material">
            <a:extLst>
              <a:ext uri="{FF2B5EF4-FFF2-40B4-BE49-F238E27FC236}">
                <a16:creationId xmlns:a16="http://schemas.microsoft.com/office/drawing/2014/main" id="{0A17DED6-3F37-4E6A-90A0-38136D1CE40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656426" y="738981"/>
            <a:ext cx="646747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m para three js material">
            <a:extLst>
              <a:ext uri="{FF2B5EF4-FFF2-40B4-BE49-F238E27FC236}">
                <a16:creationId xmlns:a16="http://schemas.microsoft.com/office/drawing/2014/main" id="{9F34EB1C-3690-4862-A2CF-CCD2B92FA6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
          <a:stretch/>
        </p:blipFill>
        <p:spPr bwMode="auto">
          <a:xfrm>
            <a:off x="4656426" y="738981"/>
            <a:ext cx="6467475" cy="152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749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2597</TotalTime>
  <Words>3420</Words>
  <Application>Microsoft Office PowerPoint</Application>
  <PresentationFormat>Widescreen</PresentationFormat>
  <Paragraphs>378</Paragraphs>
  <Slides>42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Cambria Math</vt:lpstr>
      <vt:lpstr>Cascadia Code</vt:lpstr>
      <vt:lpstr>Porto Sans Light</vt:lpstr>
      <vt:lpstr>Wingdings</vt:lpstr>
      <vt:lpstr>Office Theme</vt:lpstr>
      <vt:lpstr>Visualizações 3D para a web com WebGL</vt:lpstr>
      <vt:lpstr>Conteúdos</vt:lpstr>
      <vt:lpstr>PowerPoint Presentation</vt:lpstr>
      <vt:lpstr>PowerPoint Presentation</vt:lpstr>
      <vt:lpstr>PowerPoint Presentation</vt:lpstr>
      <vt:lpstr>PowerPoint Presentation</vt:lpstr>
      <vt:lpstr>PowerPoint Presentation</vt:lpstr>
      <vt:lpstr>Objetos</vt:lpstr>
      <vt:lpstr>Objetos</vt:lpstr>
      <vt:lpstr>Objetos</vt:lpstr>
      <vt:lpstr>Objetos</vt:lpstr>
      <vt:lpstr>Camera</vt:lpstr>
      <vt:lpstr>Camera</vt:lpstr>
      <vt:lpstr>Camera</vt:lpstr>
      <vt:lpstr>Camera</vt:lpstr>
      <vt:lpstr>Camera</vt:lpstr>
      <vt:lpstr>Camera</vt:lpstr>
      <vt:lpstr>Sistema de coordenadas</vt:lpstr>
      <vt:lpstr>Renderer</vt:lpstr>
      <vt:lpstr>PowerPoint Presentation</vt:lpstr>
      <vt:lpstr>Mesh</vt:lpstr>
      <vt:lpstr>Geometrias</vt:lpstr>
      <vt:lpstr>Geometrias</vt:lpstr>
      <vt:lpstr>Geometrias</vt:lpstr>
      <vt:lpstr>Geometrias</vt:lpstr>
      <vt:lpstr>Geometrias</vt:lpstr>
      <vt:lpstr>Geometrias</vt:lpstr>
      <vt:lpstr>Material</vt:lpstr>
      <vt:lpstr>THREE.Color</vt:lpstr>
      <vt:lpstr>Material</vt:lpstr>
      <vt:lpstr>Texturas</vt:lpstr>
      <vt:lpstr>PowerPoint Presentation</vt:lpstr>
      <vt:lpstr>Luzes</vt:lpstr>
      <vt:lpstr>Sombras</vt:lpstr>
      <vt:lpstr>PowerPoint Presentation</vt:lpstr>
      <vt:lpstr>animate() {…}</vt:lpstr>
      <vt:lpstr>Animação</vt:lpstr>
      <vt:lpstr>Animações</vt:lpstr>
      <vt:lpstr>PowerPoint Presentation</vt:lpstr>
      <vt:lpstr>Praticar</vt:lpstr>
      <vt:lpstr>Recursos</vt:lpstr>
      <vt:lpstr>Visualizações 3D para a web com WebGL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Visualizações 3D para a web com WebGL</dc:title>
  <dc:creator>Óscar Oliveira</dc:creator>
  <cp:lastModifiedBy>Óscar Oliveira</cp:lastModifiedBy>
  <cp:revision>253</cp:revision>
  <dcterms:created xsi:type="dcterms:W3CDTF">2019-12-07T16:31:03Z</dcterms:created>
  <dcterms:modified xsi:type="dcterms:W3CDTF">2020-01-04T15:45:22Z</dcterms:modified>
</cp:coreProperties>
</file>